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mp4" ContentType="video/unknown"/>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6" r:id="rId1"/>
    <p:sldMasterId id="2147483894" r:id="rId2"/>
  </p:sldMasterIdLst>
  <p:notesMasterIdLst>
    <p:notesMasterId r:id="rId23"/>
  </p:notesMasterIdLst>
  <p:sldIdLst>
    <p:sldId id="319" r:id="rId3"/>
    <p:sldId id="367" r:id="rId4"/>
    <p:sldId id="344" r:id="rId5"/>
    <p:sldId id="326" r:id="rId6"/>
    <p:sldId id="368" r:id="rId7"/>
    <p:sldId id="369" r:id="rId8"/>
    <p:sldId id="334" r:id="rId9"/>
    <p:sldId id="361" r:id="rId10"/>
    <p:sldId id="359" r:id="rId11"/>
    <p:sldId id="373" r:id="rId12"/>
    <p:sldId id="376" r:id="rId13"/>
    <p:sldId id="377" r:id="rId14"/>
    <p:sldId id="362" r:id="rId15"/>
    <p:sldId id="370" r:id="rId16"/>
    <p:sldId id="363" r:id="rId17"/>
    <p:sldId id="364" r:id="rId18"/>
    <p:sldId id="372" r:id="rId19"/>
    <p:sldId id="342" r:id="rId20"/>
    <p:sldId id="343" r:id="rId21"/>
    <p:sldId id="353" r:id="rId22"/>
  </p:sldIdLst>
  <p:sldSz cx="9144000" cy="6858000" type="screen4x3"/>
  <p:notesSz cx="6858000" cy="9144000"/>
  <p:defaultTextStyle>
    <a:defPPr>
      <a:defRPr lang="en-US"/>
    </a:defPPr>
    <a:lvl1pPr algn="l" rtl="0" fontAlgn="base">
      <a:spcBef>
        <a:spcPct val="0"/>
      </a:spcBef>
      <a:spcAft>
        <a:spcPct val="0"/>
      </a:spcAft>
      <a:defRPr b="1" kern="1200">
        <a:solidFill>
          <a:schemeClr val="tx1"/>
        </a:solidFill>
        <a:latin typeface="Lucida Sans" pitchFamily="34" charset="0"/>
        <a:ea typeface="+mn-ea"/>
        <a:cs typeface="Arial" charset="0"/>
      </a:defRPr>
    </a:lvl1pPr>
    <a:lvl2pPr marL="457200" algn="l" rtl="0" fontAlgn="base">
      <a:spcBef>
        <a:spcPct val="0"/>
      </a:spcBef>
      <a:spcAft>
        <a:spcPct val="0"/>
      </a:spcAft>
      <a:defRPr b="1" kern="1200">
        <a:solidFill>
          <a:schemeClr val="tx1"/>
        </a:solidFill>
        <a:latin typeface="Lucida Sans" pitchFamily="34" charset="0"/>
        <a:ea typeface="+mn-ea"/>
        <a:cs typeface="Arial" charset="0"/>
      </a:defRPr>
    </a:lvl2pPr>
    <a:lvl3pPr marL="914400" algn="l" rtl="0" fontAlgn="base">
      <a:spcBef>
        <a:spcPct val="0"/>
      </a:spcBef>
      <a:spcAft>
        <a:spcPct val="0"/>
      </a:spcAft>
      <a:defRPr b="1" kern="1200">
        <a:solidFill>
          <a:schemeClr val="tx1"/>
        </a:solidFill>
        <a:latin typeface="Lucida Sans" pitchFamily="34" charset="0"/>
        <a:ea typeface="+mn-ea"/>
        <a:cs typeface="Arial" charset="0"/>
      </a:defRPr>
    </a:lvl3pPr>
    <a:lvl4pPr marL="1371600" algn="l" rtl="0" fontAlgn="base">
      <a:spcBef>
        <a:spcPct val="0"/>
      </a:spcBef>
      <a:spcAft>
        <a:spcPct val="0"/>
      </a:spcAft>
      <a:defRPr b="1" kern="1200">
        <a:solidFill>
          <a:schemeClr val="tx1"/>
        </a:solidFill>
        <a:latin typeface="Lucida Sans" pitchFamily="34" charset="0"/>
        <a:ea typeface="+mn-ea"/>
        <a:cs typeface="Arial" charset="0"/>
      </a:defRPr>
    </a:lvl4pPr>
    <a:lvl5pPr marL="1828800" algn="l" rtl="0" fontAlgn="base">
      <a:spcBef>
        <a:spcPct val="0"/>
      </a:spcBef>
      <a:spcAft>
        <a:spcPct val="0"/>
      </a:spcAft>
      <a:defRPr b="1" kern="1200">
        <a:solidFill>
          <a:schemeClr val="tx1"/>
        </a:solidFill>
        <a:latin typeface="Lucida Sans" pitchFamily="34" charset="0"/>
        <a:ea typeface="+mn-ea"/>
        <a:cs typeface="Arial" charset="0"/>
      </a:defRPr>
    </a:lvl5pPr>
    <a:lvl6pPr marL="2286000" algn="l" defTabSz="914400" rtl="0" eaLnBrk="1" latinLnBrk="0" hangingPunct="1">
      <a:defRPr b="1" kern="1200">
        <a:solidFill>
          <a:schemeClr val="tx1"/>
        </a:solidFill>
        <a:latin typeface="Lucida Sans" pitchFamily="34" charset="0"/>
        <a:ea typeface="+mn-ea"/>
        <a:cs typeface="Arial" charset="0"/>
      </a:defRPr>
    </a:lvl6pPr>
    <a:lvl7pPr marL="2743200" algn="l" defTabSz="914400" rtl="0" eaLnBrk="1" latinLnBrk="0" hangingPunct="1">
      <a:defRPr b="1" kern="1200">
        <a:solidFill>
          <a:schemeClr val="tx1"/>
        </a:solidFill>
        <a:latin typeface="Lucida Sans" pitchFamily="34" charset="0"/>
        <a:ea typeface="+mn-ea"/>
        <a:cs typeface="Arial" charset="0"/>
      </a:defRPr>
    </a:lvl7pPr>
    <a:lvl8pPr marL="3200400" algn="l" defTabSz="914400" rtl="0" eaLnBrk="1" latinLnBrk="0" hangingPunct="1">
      <a:defRPr b="1" kern="1200">
        <a:solidFill>
          <a:schemeClr val="tx1"/>
        </a:solidFill>
        <a:latin typeface="Lucida Sans" pitchFamily="34" charset="0"/>
        <a:ea typeface="+mn-ea"/>
        <a:cs typeface="Arial" charset="0"/>
      </a:defRPr>
    </a:lvl8pPr>
    <a:lvl9pPr marL="3657600" algn="l" defTabSz="914400" rtl="0" eaLnBrk="1" latinLnBrk="0" hangingPunct="1">
      <a:defRPr b="1" kern="1200">
        <a:solidFill>
          <a:schemeClr val="tx1"/>
        </a:solidFill>
        <a:latin typeface="Lucida Sans" pitchFamily="34" charset="0"/>
        <a:ea typeface="+mn-ea"/>
        <a:cs typeface="Arial" charset="0"/>
      </a:defRPr>
    </a:lvl9pPr>
  </p:defaultTextStyle>
  <p:extLst>
    <p:ext uri="{521415D9-36F7-43E2-AB2F-B90AF26B5E84}">
      <p14:sectionLst xmlns:p14="http://schemas.microsoft.com/office/powerpoint/2010/main">
        <p14:section name="Default Section" id="{75AF8B0F-946B-484F-A42A-AF94958FCCE3}">
          <p14:sldIdLst>
            <p14:sldId id="319"/>
          </p14:sldIdLst>
        </p14:section>
        <p14:section name="What is the Project About?" id="{E94FA93E-BCA1-8E42-B5FF-9B43EDB64ACD}">
          <p14:sldIdLst>
            <p14:sldId id="367"/>
            <p14:sldId id="344"/>
            <p14:sldId id="326"/>
            <p14:sldId id="368"/>
            <p14:sldId id="369"/>
            <p14:sldId id="334"/>
            <p14:sldId id="361"/>
            <p14:sldId id="359"/>
            <p14:sldId id="373"/>
            <p14:sldId id="376"/>
            <p14:sldId id="377"/>
            <p14:sldId id="362"/>
            <p14:sldId id="370"/>
            <p14:sldId id="363"/>
            <p14:sldId id="364"/>
            <p14:sldId id="372"/>
            <p14:sldId id="342"/>
            <p14:sldId id="343"/>
          </p14:sldIdLst>
        </p14:section>
        <p14:section name="Looking Forwards" id="{BD680F1E-7AAC-3446-9443-7E96AA6A9E7E}">
          <p14:sldIdLst>
            <p14:sldId id="35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99"/>
    <a:srgbClr val="0066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556" autoAdjust="0"/>
    <p:restoredTop sz="85106" autoAdjust="0"/>
  </p:normalViewPr>
  <p:slideViewPr>
    <p:cSldViewPr>
      <p:cViewPr varScale="1">
        <p:scale>
          <a:sx n="111" d="100"/>
          <a:sy n="111" d="100"/>
        </p:scale>
        <p:origin x="-1592" y="-88"/>
      </p:cViewPr>
      <p:guideLst>
        <p:guide orient="horz" pos="2160"/>
        <p:guide pos="2880"/>
      </p:guideLst>
    </p:cSldViewPr>
  </p:slideViewPr>
  <p:outlineViewPr>
    <p:cViewPr>
      <p:scale>
        <a:sx n="33" d="100"/>
        <a:sy n="33" d="100"/>
      </p:scale>
      <p:origin x="0" y="3942"/>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D4EAF3-EC89-BC4D-950B-EE9BB8B7E991}" type="doc">
      <dgm:prSet loTypeId="urn:microsoft.com/office/officeart/2005/8/layout/process1" loCatId="" qsTypeId="urn:microsoft.com/office/officeart/2005/8/quickstyle/simple1" qsCatId="simple" csTypeId="urn:microsoft.com/office/officeart/2005/8/colors/accent2_2" csCatId="accent2" phldr="1"/>
      <dgm:spPr/>
    </dgm:pt>
    <dgm:pt modelId="{AD80CD78-A007-D54C-A396-78F61FB6BA72}">
      <dgm:prSet phldrT="[Text]"/>
      <dgm:spPr/>
      <dgm:t>
        <a:bodyPr/>
        <a:lstStyle/>
        <a:p>
          <a:r>
            <a:rPr lang="en-US" dirty="0" smtClean="0"/>
            <a:t>2.3 </a:t>
          </a:r>
          <a:endParaRPr lang="en-US" dirty="0"/>
        </a:p>
      </dgm:t>
    </dgm:pt>
    <dgm:pt modelId="{3921F438-8677-1F44-BD56-70908B630357}" type="parTrans" cxnId="{D88AAE09-A269-E340-AE42-6B11899635EF}">
      <dgm:prSet/>
      <dgm:spPr/>
      <dgm:t>
        <a:bodyPr/>
        <a:lstStyle/>
        <a:p>
          <a:endParaRPr lang="en-US"/>
        </a:p>
      </dgm:t>
    </dgm:pt>
    <dgm:pt modelId="{95CD9904-909A-284C-A3D9-7147D760E45D}" type="sibTrans" cxnId="{D88AAE09-A269-E340-AE42-6B11899635EF}">
      <dgm:prSet/>
      <dgm:spPr/>
      <dgm:t>
        <a:bodyPr/>
        <a:lstStyle/>
        <a:p>
          <a:endParaRPr lang="en-US"/>
        </a:p>
      </dgm:t>
    </dgm:pt>
    <dgm:pt modelId="{6F3FF574-CF94-2D49-AE67-386D3ECE427A}">
      <dgm:prSet phldrT="[Text]"/>
      <dgm:spPr/>
      <dgm:t>
        <a:bodyPr/>
        <a:lstStyle/>
        <a:p>
          <a:r>
            <a:rPr lang="en-US" dirty="0" smtClean="0"/>
            <a:t>2.4</a:t>
          </a:r>
          <a:endParaRPr lang="en-US" dirty="0"/>
        </a:p>
      </dgm:t>
    </dgm:pt>
    <dgm:pt modelId="{FEDFC10E-D36B-8147-A1EE-9225C86097A0}" type="parTrans" cxnId="{93042429-87D7-B146-8FA4-0C13566C7E3B}">
      <dgm:prSet/>
      <dgm:spPr/>
      <dgm:t>
        <a:bodyPr/>
        <a:lstStyle/>
        <a:p>
          <a:endParaRPr lang="en-US"/>
        </a:p>
      </dgm:t>
    </dgm:pt>
    <dgm:pt modelId="{3C6DFD46-7982-C642-BEDC-0FA31EAEF21B}" type="sibTrans" cxnId="{93042429-87D7-B146-8FA4-0C13566C7E3B}">
      <dgm:prSet/>
      <dgm:spPr/>
      <dgm:t>
        <a:bodyPr/>
        <a:lstStyle/>
        <a:p>
          <a:endParaRPr lang="en-US"/>
        </a:p>
      </dgm:t>
    </dgm:pt>
    <dgm:pt modelId="{77C403B1-A38E-EB4A-948F-6F6B9D3AECD0}">
      <dgm:prSet phldrT="[Text]"/>
      <dgm:spPr/>
      <dgm:t>
        <a:bodyPr/>
        <a:lstStyle/>
        <a:p>
          <a:r>
            <a:rPr lang="en-US" dirty="0" smtClean="0"/>
            <a:t>2.5</a:t>
          </a:r>
          <a:endParaRPr lang="en-US" dirty="0"/>
        </a:p>
      </dgm:t>
    </dgm:pt>
    <dgm:pt modelId="{094AA1FE-1F30-2D44-A2B2-1B5EC48AE539}" type="parTrans" cxnId="{8DBF839E-FE81-8941-BA0A-CEB8614FFA76}">
      <dgm:prSet/>
      <dgm:spPr/>
      <dgm:t>
        <a:bodyPr/>
        <a:lstStyle/>
        <a:p>
          <a:endParaRPr lang="en-US"/>
        </a:p>
      </dgm:t>
    </dgm:pt>
    <dgm:pt modelId="{E681454F-728A-F842-B2AE-38FB285896A9}" type="sibTrans" cxnId="{8DBF839E-FE81-8941-BA0A-CEB8614FFA76}">
      <dgm:prSet/>
      <dgm:spPr/>
      <dgm:t>
        <a:bodyPr/>
        <a:lstStyle/>
        <a:p>
          <a:endParaRPr lang="en-US"/>
        </a:p>
      </dgm:t>
    </dgm:pt>
    <dgm:pt modelId="{BE666B3E-1429-DC41-9821-372DB3A01C64}">
      <dgm:prSet phldrT="[Text]"/>
      <dgm:spPr/>
      <dgm:t>
        <a:bodyPr/>
        <a:lstStyle/>
        <a:p>
          <a:r>
            <a:rPr lang="en-US" dirty="0" smtClean="0"/>
            <a:t>2.6</a:t>
          </a:r>
          <a:endParaRPr lang="en-US" dirty="0"/>
        </a:p>
      </dgm:t>
    </dgm:pt>
    <dgm:pt modelId="{3D48EE1E-3BFF-1244-A9F0-7AAB0A089256}" type="parTrans" cxnId="{A1EB830C-9CA7-E447-8CAA-B9F1228BA087}">
      <dgm:prSet/>
      <dgm:spPr/>
      <dgm:t>
        <a:bodyPr/>
        <a:lstStyle/>
        <a:p>
          <a:endParaRPr lang="en-US"/>
        </a:p>
      </dgm:t>
    </dgm:pt>
    <dgm:pt modelId="{C1026E3E-C12F-3B44-A1C3-F193E37640CC}" type="sibTrans" cxnId="{A1EB830C-9CA7-E447-8CAA-B9F1228BA087}">
      <dgm:prSet/>
      <dgm:spPr/>
      <dgm:t>
        <a:bodyPr/>
        <a:lstStyle/>
        <a:p>
          <a:endParaRPr lang="en-US"/>
        </a:p>
      </dgm:t>
    </dgm:pt>
    <dgm:pt modelId="{8B691772-462D-FA46-AC1C-4C23B5D20378}">
      <dgm:prSet phldrT="[Text]"/>
      <dgm:spPr/>
      <dgm:t>
        <a:bodyPr/>
        <a:lstStyle/>
        <a:p>
          <a:r>
            <a:rPr lang="en-US" dirty="0" smtClean="0"/>
            <a:t>3.0</a:t>
          </a:r>
          <a:endParaRPr lang="en-US" dirty="0"/>
        </a:p>
      </dgm:t>
    </dgm:pt>
    <dgm:pt modelId="{CAD8A998-49CF-C34E-8A99-91A0C6C17FA2}" type="parTrans" cxnId="{978141E4-4197-2545-AF73-BE270A324EB1}">
      <dgm:prSet/>
      <dgm:spPr/>
      <dgm:t>
        <a:bodyPr/>
        <a:lstStyle/>
        <a:p>
          <a:endParaRPr lang="en-US"/>
        </a:p>
      </dgm:t>
    </dgm:pt>
    <dgm:pt modelId="{BEC8AC17-36AD-6C4B-9F1E-6A920998FA70}" type="sibTrans" cxnId="{978141E4-4197-2545-AF73-BE270A324EB1}">
      <dgm:prSet/>
      <dgm:spPr/>
      <dgm:t>
        <a:bodyPr/>
        <a:lstStyle/>
        <a:p>
          <a:endParaRPr lang="en-US"/>
        </a:p>
      </dgm:t>
    </dgm:pt>
    <dgm:pt modelId="{9550132A-F007-FE4F-9038-1703096F2EED}">
      <dgm:prSet phldrT="[Text]"/>
      <dgm:spPr/>
      <dgm:t>
        <a:bodyPr/>
        <a:lstStyle/>
        <a:p>
          <a:r>
            <a:rPr lang="en-US" dirty="0" smtClean="0"/>
            <a:t>3.1</a:t>
          </a:r>
          <a:endParaRPr lang="en-US" dirty="0"/>
        </a:p>
      </dgm:t>
    </dgm:pt>
    <dgm:pt modelId="{8788F39A-8A02-EB43-AD57-8A156D6B78D4}" type="parTrans" cxnId="{E1F445F3-D073-D140-8631-FEF372672EC8}">
      <dgm:prSet/>
      <dgm:spPr/>
      <dgm:t>
        <a:bodyPr/>
        <a:lstStyle/>
        <a:p>
          <a:endParaRPr lang="en-US"/>
        </a:p>
      </dgm:t>
    </dgm:pt>
    <dgm:pt modelId="{68679253-825A-B64E-A43C-479190AA0380}" type="sibTrans" cxnId="{E1F445F3-D073-D140-8631-FEF372672EC8}">
      <dgm:prSet/>
      <dgm:spPr/>
      <dgm:t>
        <a:bodyPr/>
        <a:lstStyle/>
        <a:p>
          <a:endParaRPr lang="en-US"/>
        </a:p>
      </dgm:t>
    </dgm:pt>
    <dgm:pt modelId="{EB040DA0-C3A2-4249-A429-E3FD9A382B24}">
      <dgm:prSet phldrT="[Text]"/>
      <dgm:spPr/>
      <dgm:t>
        <a:bodyPr/>
        <a:lstStyle/>
        <a:p>
          <a:r>
            <a:rPr lang="en-US" dirty="0" smtClean="0"/>
            <a:t>3.2</a:t>
          </a:r>
          <a:endParaRPr lang="en-US" dirty="0"/>
        </a:p>
      </dgm:t>
    </dgm:pt>
    <dgm:pt modelId="{DDA11694-930D-4B48-B298-2948D95288B0}" type="parTrans" cxnId="{66F78BC1-133E-6649-B137-7E04A419471A}">
      <dgm:prSet/>
      <dgm:spPr/>
      <dgm:t>
        <a:bodyPr/>
        <a:lstStyle/>
        <a:p>
          <a:endParaRPr lang="en-US"/>
        </a:p>
      </dgm:t>
    </dgm:pt>
    <dgm:pt modelId="{BDDD08DC-38BB-A541-84AB-AEB4D179B665}" type="sibTrans" cxnId="{66F78BC1-133E-6649-B137-7E04A419471A}">
      <dgm:prSet/>
      <dgm:spPr/>
      <dgm:t>
        <a:bodyPr/>
        <a:lstStyle/>
        <a:p>
          <a:endParaRPr lang="en-US"/>
        </a:p>
      </dgm:t>
    </dgm:pt>
    <dgm:pt modelId="{A0C9C6EE-5C6B-D94E-B59A-B8E1A5AB445D}" type="pres">
      <dgm:prSet presAssocID="{06D4EAF3-EC89-BC4D-950B-EE9BB8B7E991}" presName="Name0" presStyleCnt="0">
        <dgm:presLayoutVars>
          <dgm:dir/>
          <dgm:resizeHandles val="exact"/>
        </dgm:presLayoutVars>
      </dgm:prSet>
      <dgm:spPr/>
    </dgm:pt>
    <dgm:pt modelId="{E1C19D89-AF3F-3740-89BB-79131E18D4BC}" type="pres">
      <dgm:prSet presAssocID="{AD80CD78-A007-D54C-A396-78F61FB6BA72}" presName="node" presStyleLbl="node1" presStyleIdx="0" presStyleCnt="7">
        <dgm:presLayoutVars>
          <dgm:bulletEnabled val="1"/>
        </dgm:presLayoutVars>
      </dgm:prSet>
      <dgm:spPr/>
      <dgm:t>
        <a:bodyPr/>
        <a:lstStyle/>
        <a:p>
          <a:endParaRPr lang="en-US"/>
        </a:p>
      </dgm:t>
    </dgm:pt>
    <dgm:pt modelId="{37BDC8D9-38CC-8B42-98D9-9DC94ECC7F3B}" type="pres">
      <dgm:prSet presAssocID="{95CD9904-909A-284C-A3D9-7147D760E45D}" presName="sibTrans" presStyleLbl="sibTrans2D1" presStyleIdx="0" presStyleCnt="6"/>
      <dgm:spPr/>
      <dgm:t>
        <a:bodyPr/>
        <a:lstStyle/>
        <a:p>
          <a:endParaRPr lang="en-US"/>
        </a:p>
      </dgm:t>
    </dgm:pt>
    <dgm:pt modelId="{FAE512D5-3212-FE42-A6B6-E2B28BE03908}" type="pres">
      <dgm:prSet presAssocID="{95CD9904-909A-284C-A3D9-7147D760E45D}" presName="connectorText" presStyleLbl="sibTrans2D1" presStyleIdx="0" presStyleCnt="6"/>
      <dgm:spPr/>
      <dgm:t>
        <a:bodyPr/>
        <a:lstStyle/>
        <a:p>
          <a:endParaRPr lang="en-US"/>
        </a:p>
      </dgm:t>
    </dgm:pt>
    <dgm:pt modelId="{701F24E1-A0E7-D44D-8B51-5B3351E81962}" type="pres">
      <dgm:prSet presAssocID="{6F3FF574-CF94-2D49-AE67-386D3ECE427A}" presName="node" presStyleLbl="node1" presStyleIdx="1" presStyleCnt="7">
        <dgm:presLayoutVars>
          <dgm:bulletEnabled val="1"/>
        </dgm:presLayoutVars>
      </dgm:prSet>
      <dgm:spPr/>
      <dgm:t>
        <a:bodyPr/>
        <a:lstStyle/>
        <a:p>
          <a:endParaRPr lang="en-US"/>
        </a:p>
      </dgm:t>
    </dgm:pt>
    <dgm:pt modelId="{0A3658B8-CDE0-5F45-A5D4-990C0CAE381A}" type="pres">
      <dgm:prSet presAssocID="{3C6DFD46-7982-C642-BEDC-0FA31EAEF21B}" presName="sibTrans" presStyleLbl="sibTrans2D1" presStyleIdx="1" presStyleCnt="6"/>
      <dgm:spPr/>
      <dgm:t>
        <a:bodyPr/>
        <a:lstStyle/>
        <a:p>
          <a:endParaRPr lang="en-US"/>
        </a:p>
      </dgm:t>
    </dgm:pt>
    <dgm:pt modelId="{8F627BB4-565D-7D46-A5AB-77426EA28A98}" type="pres">
      <dgm:prSet presAssocID="{3C6DFD46-7982-C642-BEDC-0FA31EAEF21B}" presName="connectorText" presStyleLbl="sibTrans2D1" presStyleIdx="1" presStyleCnt="6"/>
      <dgm:spPr/>
      <dgm:t>
        <a:bodyPr/>
        <a:lstStyle/>
        <a:p>
          <a:endParaRPr lang="en-US"/>
        </a:p>
      </dgm:t>
    </dgm:pt>
    <dgm:pt modelId="{3B701784-DC37-1641-A6BB-978FFE3A9A69}" type="pres">
      <dgm:prSet presAssocID="{77C403B1-A38E-EB4A-948F-6F6B9D3AECD0}" presName="node" presStyleLbl="node1" presStyleIdx="2" presStyleCnt="7">
        <dgm:presLayoutVars>
          <dgm:bulletEnabled val="1"/>
        </dgm:presLayoutVars>
      </dgm:prSet>
      <dgm:spPr/>
      <dgm:t>
        <a:bodyPr/>
        <a:lstStyle/>
        <a:p>
          <a:endParaRPr lang="en-US"/>
        </a:p>
      </dgm:t>
    </dgm:pt>
    <dgm:pt modelId="{8EA5696C-C7DF-7D43-9068-B0FD9CE58D0A}" type="pres">
      <dgm:prSet presAssocID="{E681454F-728A-F842-B2AE-38FB285896A9}" presName="sibTrans" presStyleLbl="sibTrans2D1" presStyleIdx="2" presStyleCnt="6"/>
      <dgm:spPr/>
      <dgm:t>
        <a:bodyPr/>
        <a:lstStyle/>
        <a:p>
          <a:endParaRPr lang="en-US"/>
        </a:p>
      </dgm:t>
    </dgm:pt>
    <dgm:pt modelId="{A04EEA0A-C629-B042-A4CF-A5E37AB139BE}" type="pres">
      <dgm:prSet presAssocID="{E681454F-728A-F842-B2AE-38FB285896A9}" presName="connectorText" presStyleLbl="sibTrans2D1" presStyleIdx="2" presStyleCnt="6"/>
      <dgm:spPr/>
      <dgm:t>
        <a:bodyPr/>
        <a:lstStyle/>
        <a:p>
          <a:endParaRPr lang="en-US"/>
        </a:p>
      </dgm:t>
    </dgm:pt>
    <dgm:pt modelId="{BAE9F4B7-60BD-6B49-8E28-F92D599ACC37}" type="pres">
      <dgm:prSet presAssocID="{BE666B3E-1429-DC41-9821-372DB3A01C64}" presName="node" presStyleLbl="node1" presStyleIdx="3" presStyleCnt="7">
        <dgm:presLayoutVars>
          <dgm:bulletEnabled val="1"/>
        </dgm:presLayoutVars>
      </dgm:prSet>
      <dgm:spPr/>
      <dgm:t>
        <a:bodyPr/>
        <a:lstStyle/>
        <a:p>
          <a:endParaRPr lang="en-US"/>
        </a:p>
      </dgm:t>
    </dgm:pt>
    <dgm:pt modelId="{D938BB00-F6A2-1846-AB15-84B195928E6B}" type="pres">
      <dgm:prSet presAssocID="{C1026E3E-C12F-3B44-A1C3-F193E37640CC}" presName="sibTrans" presStyleLbl="sibTrans2D1" presStyleIdx="3" presStyleCnt="6"/>
      <dgm:spPr/>
      <dgm:t>
        <a:bodyPr/>
        <a:lstStyle/>
        <a:p>
          <a:endParaRPr lang="en-US"/>
        </a:p>
      </dgm:t>
    </dgm:pt>
    <dgm:pt modelId="{85D57C05-3EEF-494E-B591-6C84BCB46397}" type="pres">
      <dgm:prSet presAssocID="{C1026E3E-C12F-3B44-A1C3-F193E37640CC}" presName="connectorText" presStyleLbl="sibTrans2D1" presStyleIdx="3" presStyleCnt="6"/>
      <dgm:spPr/>
      <dgm:t>
        <a:bodyPr/>
        <a:lstStyle/>
        <a:p>
          <a:endParaRPr lang="en-US"/>
        </a:p>
      </dgm:t>
    </dgm:pt>
    <dgm:pt modelId="{47687804-5617-4643-BD9A-3B3FCB69C1F0}" type="pres">
      <dgm:prSet presAssocID="{8B691772-462D-FA46-AC1C-4C23B5D20378}" presName="node" presStyleLbl="node1" presStyleIdx="4" presStyleCnt="7">
        <dgm:presLayoutVars>
          <dgm:bulletEnabled val="1"/>
        </dgm:presLayoutVars>
      </dgm:prSet>
      <dgm:spPr/>
      <dgm:t>
        <a:bodyPr/>
        <a:lstStyle/>
        <a:p>
          <a:endParaRPr lang="en-US"/>
        </a:p>
      </dgm:t>
    </dgm:pt>
    <dgm:pt modelId="{34D136BF-2C2D-BD44-A660-E15CE4C796DF}" type="pres">
      <dgm:prSet presAssocID="{BEC8AC17-36AD-6C4B-9F1E-6A920998FA70}" presName="sibTrans" presStyleLbl="sibTrans2D1" presStyleIdx="4" presStyleCnt="6"/>
      <dgm:spPr/>
      <dgm:t>
        <a:bodyPr/>
        <a:lstStyle/>
        <a:p>
          <a:endParaRPr lang="en-US"/>
        </a:p>
      </dgm:t>
    </dgm:pt>
    <dgm:pt modelId="{88584789-F190-3C45-B2BB-D06266A10397}" type="pres">
      <dgm:prSet presAssocID="{BEC8AC17-36AD-6C4B-9F1E-6A920998FA70}" presName="connectorText" presStyleLbl="sibTrans2D1" presStyleIdx="4" presStyleCnt="6"/>
      <dgm:spPr/>
      <dgm:t>
        <a:bodyPr/>
        <a:lstStyle/>
        <a:p>
          <a:endParaRPr lang="en-US"/>
        </a:p>
      </dgm:t>
    </dgm:pt>
    <dgm:pt modelId="{5DED6D03-01D6-5740-AD0F-F5C1ED6EABB1}" type="pres">
      <dgm:prSet presAssocID="{9550132A-F007-FE4F-9038-1703096F2EED}" presName="node" presStyleLbl="node1" presStyleIdx="5" presStyleCnt="7">
        <dgm:presLayoutVars>
          <dgm:bulletEnabled val="1"/>
        </dgm:presLayoutVars>
      </dgm:prSet>
      <dgm:spPr/>
      <dgm:t>
        <a:bodyPr/>
        <a:lstStyle/>
        <a:p>
          <a:endParaRPr lang="en-US"/>
        </a:p>
      </dgm:t>
    </dgm:pt>
    <dgm:pt modelId="{4851D352-D6A9-3440-AFAE-FD4D05777684}" type="pres">
      <dgm:prSet presAssocID="{68679253-825A-B64E-A43C-479190AA0380}" presName="sibTrans" presStyleLbl="sibTrans2D1" presStyleIdx="5" presStyleCnt="6"/>
      <dgm:spPr/>
      <dgm:t>
        <a:bodyPr/>
        <a:lstStyle/>
        <a:p>
          <a:endParaRPr lang="en-US"/>
        </a:p>
      </dgm:t>
    </dgm:pt>
    <dgm:pt modelId="{17C16DB4-DB74-0843-8219-8770EAEA6C33}" type="pres">
      <dgm:prSet presAssocID="{68679253-825A-B64E-A43C-479190AA0380}" presName="connectorText" presStyleLbl="sibTrans2D1" presStyleIdx="5" presStyleCnt="6"/>
      <dgm:spPr/>
      <dgm:t>
        <a:bodyPr/>
        <a:lstStyle/>
        <a:p>
          <a:endParaRPr lang="en-US"/>
        </a:p>
      </dgm:t>
    </dgm:pt>
    <dgm:pt modelId="{90D75972-B98F-1A4C-B85A-0C086607B014}" type="pres">
      <dgm:prSet presAssocID="{EB040DA0-C3A2-4249-A429-E3FD9A382B24}" presName="node" presStyleLbl="node1" presStyleIdx="6" presStyleCnt="7" custScaleX="118820" custLinFactNeighborX="3153" custLinFactNeighborY="1874">
        <dgm:presLayoutVars>
          <dgm:bulletEnabled val="1"/>
        </dgm:presLayoutVars>
      </dgm:prSet>
      <dgm:spPr/>
      <dgm:t>
        <a:bodyPr/>
        <a:lstStyle/>
        <a:p>
          <a:endParaRPr lang="en-US"/>
        </a:p>
      </dgm:t>
    </dgm:pt>
  </dgm:ptLst>
  <dgm:cxnLst>
    <dgm:cxn modelId="{26A693D1-9215-2C4A-A5FE-0A16D670A48D}" type="presOf" srcId="{68679253-825A-B64E-A43C-479190AA0380}" destId="{17C16DB4-DB74-0843-8219-8770EAEA6C33}" srcOrd="1" destOrd="0" presId="urn:microsoft.com/office/officeart/2005/8/layout/process1"/>
    <dgm:cxn modelId="{1E39D1FE-C62E-5240-878E-FC5CE9B55452}" type="presOf" srcId="{8B691772-462D-FA46-AC1C-4C23B5D20378}" destId="{47687804-5617-4643-BD9A-3B3FCB69C1F0}" srcOrd="0" destOrd="0" presId="urn:microsoft.com/office/officeart/2005/8/layout/process1"/>
    <dgm:cxn modelId="{2F7CD63C-9DB0-604A-B5F9-B0044114E054}" type="presOf" srcId="{95CD9904-909A-284C-A3D9-7147D760E45D}" destId="{FAE512D5-3212-FE42-A6B6-E2B28BE03908}" srcOrd="1" destOrd="0" presId="urn:microsoft.com/office/officeart/2005/8/layout/process1"/>
    <dgm:cxn modelId="{B226661B-7F61-C542-829D-D3526C3DC718}" type="presOf" srcId="{95CD9904-909A-284C-A3D9-7147D760E45D}" destId="{37BDC8D9-38CC-8B42-98D9-9DC94ECC7F3B}" srcOrd="0" destOrd="0" presId="urn:microsoft.com/office/officeart/2005/8/layout/process1"/>
    <dgm:cxn modelId="{7EEE946E-880A-324D-992E-FEFD580D86F4}" type="presOf" srcId="{06D4EAF3-EC89-BC4D-950B-EE9BB8B7E991}" destId="{A0C9C6EE-5C6B-D94E-B59A-B8E1A5AB445D}" srcOrd="0" destOrd="0" presId="urn:microsoft.com/office/officeart/2005/8/layout/process1"/>
    <dgm:cxn modelId="{BDF925CD-891D-8C41-BECD-154E3BB5540C}" type="presOf" srcId="{77C403B1-A38E-EB4A-948F-6F6B9D3AECD0}" destId="{3B701784-DC37-1641-A6BB-978FFE3A9A69}" srcOrd="0" destOrd="0" presId="urn:microsoft.com/office/officeart/2005/8/layout/process1"/>
    <dgm:cxn modelId="{FA33940F-F3DF-1B44-BDBB-0ED04226B145}" type="presOf" srcId="{3C6DFD46-7982-C642-BEDC-0FA31EAEF21B}" destId="{8F627BB4-565D-7D46-A5AB-77426EA28A98}" srcOrd="1" destOrd="0" presId="urn:microsoft.com/office/officeart/2005/8/layout/process1"/>
    <dgm:cxn modelId="{8A39C5C7-7F90-DC4E-BEEB-5FFE79DBE12B}" type="presOf" srcId="{C1026E3E-C12F-3B44-A1C3-F193E37640CC}" destId="{85D57C05-3EEF-494E-B591-6C84BCB46397}" srcOrd="1" destOrd="0" presId="urn:microsoft.com/office/officeart/2005/8/layout/process1"/>
    <dgm:cxn modelId="{B87E37EE-BF22-2F43-9EE0-D553CD4C23D6}" type="presOf" srcId="{3C6DFD46-7982-C642-BEDC-0FA31EAEF21B}" destId="{0A3658B8-CDE0-5F45-A5D4-990C0CAE381A}" srcOrd="0" destOrd="0" presId="urn:microsoft.com/office/officeart/2005/8/layout/process1"/>
    <dgm:cxn modelId="{F6D00688-8BCE-2F4D-8E0A-2A5701DD8B97}" type="presOf" srcId="{9550132A-F007-FE4F-9038-1703096F2EED}" destId="{5DED6D03-01D6-5740-AD0F-F5C1ED6EABB1}" srcOrd="0" destOrd="0" presId="urn:microsoft.com/office/officeart/2005/8/layout/process1"/>
    <dgm:cxn modelId="{E1F445F3-D073-D140-8631-FEF372672EC8}" srcId="{06D4EAF3-EC89-BC4D-950B-EE9BB8B7E991}" destId="{9550132A-F007-FE4F-9038-1703096F2EED}" srcOrd="5" destOrd="0" parTransId="{8788F39A-8A02-EB43-AD57-8A156D6B78D4}" sibTransId="{68679253-825A-B64E-A43C-479190AA0380}"/>
    <dgm:cxn modelId="{978141E4-4197-2545-AF73-BE270A324EB1}" srcId="{06D4EAF3-EC89-BC4D-950B-EE9BB8B7E991}" destId="{8B691772-462D-FA46-AC1C-4C23B5D20378}" srcOrd="4" destOrd="0" parTransId="{CAD8A998-49CF-C34E-8A99-91A0C6C17FA2}" sibTransId="{BEC8AC17-36AD-6C4B-9F1E-6A920998FA70}"/>
    <dgm:cxn modelId="{B5217F11-25C6-EC47-9CCA-3B52C8C6BC92}" type="presOf" srcId="{6F3FF574-CF94-2D49-AE67-386D3ECE427A}" destId="{701F24E1-A0E7-D44D-8B51-5B3351E81962}" srcOrd="0" destOrd="0" presId="urn:microsoft.com/office/officeart/2005/8/layout/process1"/>
    <dgm:cxn modelId="{C19FEC0C-A92F-134C-871A-8101B8034003}" type="presOf" srcId="{68679253-825A-B64E-A43C-479190AA0380}" destId="{4851D352-D6A9-3440-AFAE-FD4D05777684}" srcOrd="0" destOrd="0" presId="urn:microsoft.com/office/officeart/2005/8/layout/process1"/>
    <dgm:cxn modelId="{1CE7A3E5-5BC4-1A40-980E-F9F8FE15553E}" type="presOf" srcId="{EB040DA0-C3A2-4249-A429-E3FD9A382B24}" destId="{90D75972-B98F-1A4C-B85A-0C086607B014}" srcOrd="0" destOrd="0" presId="urn:microsoft.com/office/officeart/2005/8/layout/process1"/>
    <dgm:cxn modelId="{CFC19009-45DD-7B4B-8F1C-28B3FFED3AAF}" type="presOf" srcId="{BEC8AC17-36AD-6C4B-9F1E-6A920998FA70}" destId="{34D136BF-2C2D-BD44-A660-E15CE4C796DF}" srcOrd="0" destOrd="0" presId="urn:microsoft.com/office/officeart/2005/8/layout/process1"/>
    <dgm:cxn modelId="{F3DD5C04-23FB-3449-A63B-50463BB87486}" type="presOf" srcId="{E681454F-728A-F842-B2AE-38FB285896A9}" destId="{A04EEA0A-C629-B042-A4CF-A5E37AB139BE}" srcOrd="1" destOrd="0" presId="urn:microsoft.com/office/officeart/2005/8/layout/process1"/>
    <dgm:cxn modelId="{93042429-87D7-B146-8FA4-0C13566C7E3B}" srcId="{06D4EAF3-EC89-BC4D-950B-EE9BB8B7E991}" destId="{6F3FF574-CF94-2D49-AE67-386D3ECE427A}" srcOrd="1" destOrd="0" parTransId="{FEDFC10E-D36B-8147-A1EE-9225C86097A0}" sibTransId="{3C6DFD46-7982-C642-BEDC-0FA31EAEF21B}"/>
    <dgm:cxn modelId="{8D218AF8-7D7A-C246-8957-23A0F6EE29E3}" type="presOf" srcId="{BEC8AC17-36AD-6C4B-9F1E-6A920998FA70}" destId="{88584789-F190-3C45-B2BB-D06266A10397}" srcOrd="1" destOrd="0" presId="urn:microsoft.com/office/officeart/2005/8/layout/process1"/>
    <dgm:cxn modelId="{66F78BC1-133E-6649-B137-7E04A419471A}" srcId="{06D4EAF3-EC89-BC4D-950B-EE9BB8B7E991}" destId="{EB040DA0-C3A2-4249-A429-E3FD9A382B24}" srcOrd="6" destOrd="0" parTransId="{DDA11694-930D-4B48-B298-2948D95288B0}" sibTransId="{BDDD08DC-38BB-A541-84AB-AEB4D179B665}"/>
    <dgm:cxn modelId="{1E228C89-0F22-6746-8B28-63586B7060D8}" type="presOf" srcId="{C1026E3E-C12F-3B44-A1C3-F193E37640CC}" destId="{D938BB00-F6A2-1846-AB15-84B195928E6B}" srcOrd="0" destOrd="0" presId="urn:microsoft.com/office/officeart/2005/8/layout/process1"/>
    <dgm:cxn modelId="{7447C90F-DDB3-4047-9D72-327463F2C1D0}" type="presOf" srcId="{AD80CD78-A007-D54C-A396-78F61FB6BA72}" destId="{E1C19D89-AF3F-3740-89BB-79131E18D4BC}" srcOrd="0" destOrd="0" presId="urn:microsoft.com/office/officeart/2005/8/layout/process1"/>
    <dgm:cxn modelId="{D88AAE09-A269-E340-AE42-6B11899635EF}" srcId="{06D4EAF3-EC89-BC4D-950B-EE9BB8B7E991}" destId="{AD80CD78-A007-D54C-A396-78F61FB6BA72}" srcOrd="0" destOrd="0" parTransId="{3921F438-8677-1F44-BD56-70908B630357}" sibTransId="{95CD9904-909A-284C-A3D9-7147D760E45D}"/>
    <dgm:cxn modelId="{8DBF839E-FE81-8941-BA0A-CEB8614FFA76}" srcId="{06D4EAF3-EC89-BC4D-950B-EE9BB8B7E991}" destId="{77C403B1-A38E-EB4A-948F-6F6B9D3AECD0}" srcOrd="2" destOrd="0" parTransId="{094AA1FE-1F30-2D44-A2B2-1B5EC48AE539}" sibTransId="{E681454F-728A-F842-B2AE-38FB285896A9}"/>
    <dgm:cxn modelId="{7CDBF08C-2184-4846-8D90-E437E05481E0}" type="presOf" srcId="{BE666B3E-1429-DC41-9821-372DB3A01C64}" destId="{BAE9F4B7-60BD-6B49-8E28-F92D599ACC37}" srcOrd="0" destOrd="0" presId="urn:microsoft.com/office/officeart/2005/8/layout/process1"/>
    <dgm:cxn modelId="{D5E2F4FC-04FE-604A-9714-90A47A970A86}" type="presOf" srcId="{E681454F-728A-F842-B2AE-38FB285896A9}" destId="{8EA5696C-C7DF-7D43-9068-B0FD9CE58D0A}" srcOrd="0" destOrd="0" presId="urn:microsoft.com/office/officeart/2005/8/layout/process1"/>
    <dgm:cxn modelId="{A1EB830C-9CA7-E447-8CAA-B9F1228BA087}" srcId="{06D4EAF3-EC89-BC4D-950B-EE9BB8B7E991}" destId="{BE666B3E-1429-DC41-9821-372DB3A01C64}" srcOrd="3" destOrd="0" parTransId="{3D48EE1E-3BFF-1244-A9F0-7AAB0A089256}" sibTransId="{C1026E3E-C12F-3B44-A1C3-F193E37640CC}"/>
    <dgm:cxn modelId="{3CD43493-7E59-F045-AEE3-457170B86A7A}" type="presParOf" srcId="{A0C9C6EE-5C6B-D94E-B59A-B8E1A5AB445D}" destId="{E1C19D89-AF3F-3740-89BB-79131E18D4BC}" srcOrd="0" destOrd="0" presId="urn:microsoft.com/office/officeart/2005/8/layout/process1"/>
    <dgm:cxn modelId="{8BC0D29E-1638-8C47-B45D-D2E0D610773F}" type="presParOf" srcId="{A0C9C6EE-5C6B-D94E-B59A-B8E1A5AB445D}" destId="{37BDC8D9-38CC-8B42-98D9-9DC94ECC7F3B}" srcOrd="1" destOrd="0" presId="urn:microsoft.com/office/officeart/2005/8/layout/process1"/>
    <dgm:cxn modelId="{E106619D-7E31-2549-9C0B-9C999DBC4AA9}" type="presParOf" srcId="{37BDC8D9-38CC-8B42-98D9-9DC94ECC7F3B}" destId="{FAE512D5-3212-FE42-A6B6-E2B28BE03908}" srcOrd="0" destOrd="0" presId="urn:microsoft.com/office/officeart/2005/8/layout/process1"/>
    <dgm:cxn modelId="{5F41B3FF-0A5E-B74E-8567-FF90D4744E3D}" type="presParOf" srcId="{A0C9C6EE-5C6B-D94E-B59A-B8E1A5AB445D}" destId="{701F24E1-A0E7-D44D-8B51-5B3351E81962}" srcOrd="2" destOrd="0" presId="urn:microsoft.com/office/officeart/2005/8/layout/process1"/>
    <dgm:cxn modelId="{479BC3C0-D560-5341-A7E5-46A01FC16970}" type="presParOf" srcId="{A0C9C6EE-5C6B-D94E-B59A-B8E1A5AB445D}" destId="{0A3658B8-CDE0-5F45-A5D4-990C0CAE381A}" srcOrd="3" destOrd="0" presId="urn:microsoft.com/office/officeart/2005/8/layout/process1"/>
    <dgm:cxn modelId="{C4766341-8A35-E044-A2BD-172EF9A40E29}" type="presParOf" srcId="{0A3658B8-CDE0-5F45-A5D4-990C0CAE381A}" destId="{8F627BB4-565D-7D46-A5AB-77426EA28A98}" srcOrd="0" destOrd="0" presId="urn:microsoft.com/office/officeart/2005/8/layout/process1"/>
    <dgm:cxn modelId="{7FF11E7B-E07C-A64D-997C-9F512DC4F834}" type="presParOf" srcId="{A0C9C6EE-5C6B-D94E-B59A-B8E1A5AB445D}" destId="{3B701784-DC37-1641-A6BB-978FFE3A9A69}" srcOrd="4" destOrd="0" presId="urn:microsoft.com/office/officeart/2005/8/layout/process1"/>
    <dgm:cxn modelId="{BF360107-5503-4645-96E2-6E48AB6D385D}" type="presParOf" srcId="{A0C9C6EE-5C6B-D94E-B59A-B8E1A5AB445D}" destId="{8EA5696C-C7DF-7D43-9068-B0FD9CE58D0A}" srcOrd="5" destOrd="0" presId="urn:microsoft.com/office/officeart/2005/8/layout/process1"/>
    <dgm:cxn modelId="{7A42DF01-4402-E240-9080-54725BAE26C3}" type="presParOf" srcId="{8EA5696C-C7DF-7D43-9068-B0FD9CE58D0A}" destId="{A04EEA0A-C629-B042-A4CF-A5E37AB139BE}" srcOrd="0" destOrd="0" presId="urn:microsoft.com/office/officeart/2005/8/layout/process1"/>
    <dgm:cxn modelId="{6F2A1FA3-F402-1643-A337-A9B2583B8301}" type="presParOf" srcId="{A0C9C6EE-5C6B-D94E-B59A-B8E1A5AB445D}" destId="{BAE9F4B7-60BD-6B49-8E28-F92D599ACC37}" srcOrd="6" destOrd="0" presId="urn:microsoft.com/office/officeart/2005/8/layout/process1"/>
    <dgm:cxn modelId="{515514F6-186C-D248-928C-CE5B72B07895}" type="presParOf" srcId="{A0C9C6EE-5C6B-D94E-B59A-B8E1A5AB445D}" destId="{D938BB00-F6A2-1846-AB15-84B195928E6B}" srcOrd="7" destOrd="0" presId="urn:microsoft.com/office/officeart/2005/8/layout/process1"/>
    <dgm:cxn modelId="{367E22EF-A60A-444C-94F8-68B773D23451}" type="presParOf" srcId="{D938BB00-F6A2-1846-AB15-84B195928E6B}" destId="{85D57C05-3EEF-494E-B591-6C84BCB46397}" srcOrd="0" destOrd="0" presId="urn:microsoft.com/office/officeart/2005/8/layout/process1"/>
    <dgm:cxn modelId="{36877341-90E1-D948-928D-03797B250D0A}" type="presParOf" srcId="{A0C9C6EE-5C6B-D94E-B59A-B8E1A5AB445D}" destId="{47687804-5617-4643-BD9A-3B3FCB69C1F0}" srcOrd="8" destOrd="0" presId="urn:microsoft.com/office/officeart/2005/8/layout/process1"/>
    <dgm:cxn modelId="{8B3482BA-AB81-1441-B5BF-2DC2C7F93B8E}" type="presParOf" srcId="{A0C9C6EE-5C6B-D94E-B59A-B8E1A5AB445D}" destId="{34D136BF-2C2D-BD44-A660-E15CE4C796DF}" srcOrd="9" destOrd="0" presId="urn:microsoft.com/office/officeart/2005/8/layout/process1"/>
    <dgm:cxn modelId="{507406C8-7C3F-F048-A7E5-92D06C6430BF}" type="presParOf" srcId="{34D136BF-2C2D-BD44-A660-E15CE4C796DF}" destId="{88584789-F190-3C45-B2BB-D06266A10397}" srcOrd="0" destOrd="0" presId="urn:microsoft.com/office/officeart/2005/8/layout/process1"/>
    <dgm:cxn modelId="{A0B0248A-8684-B940-A4B2-ED796FDD6918}" type="presParOf" srcId="{A0C9C6EE-5C6B-D94E-B59A-B8E1A5AB445D}" destId="{5DED6D03-01D6-5740-AD0F-F5C1ED6EABB1}" srcOrd="10" destOrd="0" presId="urn:microsoft.com/office/officeart/2005/8/layout/process1"/>
    <dgm:cxn modelId="{5609DD5E-CD6B-B447-B972-059D52269654}" type="presParOf" srcId="{A0C9C6EE-5C6B-D94E-B59A-B8E1A5AB445D}" destId="{4851D352-D6A9-3440-AFAE-FD4D05777684}" srcOrd="11" destOrd="0" presId="urn:microsoft.com/office/officeart/2005/8/layout/process1"/>
    <dgm:cxn modelId="{497AA5E4-B976-FB45-9AA1-ADC85499CFBF}" type="presParOf" srcId="{4851D352-D6A9-3440-AFAE-FD4D05777684}" destId="{17C16DB4-DB74-0843-8219-8770EAEA6C33}" srcOrd="0" destOrd="0" presId="urn:microsoft.com/office/officeart/2005/8/layout/process1"/>
    <dgm:cxn modelId="{ED5C6216-7E4A-9C4E-AC86-3315ECCBB897}" type="presParOf" srcId="{A0C9C6EE-5C6B-D94E-B59A-B8E1A5AB445D}" destId="{90D75972-B98F-1A4C-B85A-0C086607B014}" srcOrd="1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C19D89-AF3F-3740-89BB-79131E18D4BC}">
      <dsp:nvSpPr>
        <dsp:cNvPr id="0" name=""/>
        <dsp:cNvSpPr/>
      </dsp:nvSpPr>
      <dsp:spPr>
        <a:xfrm>
          <a:off x="1872"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2.3 </a:t>
          </a:r>
          <a:endParaRPr lang="en-US" sz="2200" kern="1200" dirty="0"/>
        </a:p>
      </dsp:txBody>
      <dsp:txXfrm>
        <a:off x="17160" y="510387"/>
        <a:ext cx="839372" cy="491393"/>
      </dsp:txXfrm>
    </dsp:sp>
    <dsp:sp modelId="{37BDC8D9-38CC-8B42-98D9-9DC94ECC7F3B}">
      <dsp:nvSpPr>
        <dsp:cNvPr id="0" name=""/>
        <dsp:cNvSpPr/>
      </dsp:nvSpPr>
      <dsp:spPr>
        <a:xfrm>
          <a:off x="958816"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958816" y="691359"/>
        <a:ext cx="129100" cy="129449"/>
      </dsp:txXfrm>
    </dsp:sp>
    <dsp:sp modelId="{701F24E1-A0E7-D44D-8B51-5B3351E81962}">
      <dsp:nvSpPr>
        <dsp:cNvPr id="0" name=""/>
        <dsp:cNvSpPr/>
      </dsp:nvSpPr>
      <dsp:spPr>
        <a:xfrm>
          <a:off x="1219800"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2.4</a:t>
          </a:r>
          <a:endParaRPr lang="en-US" sz="2200" kern="1200" dirty="0"/>
        </a:p>
      </dsp:txBody>
      <dsp:txXfrm>
        <a:off x="1235088" y="510387"/>
        <a:ext cx="839372" cy="491393"/>
      </dsp:txXfrm>
    </dsp:sp>
    <dsp:sp modelId="{0A3658B8-CDE0-5F45-A5D4-990C0CAE381A}">
      <dsp:nvSpPr>
        <dsp:cNvPr id="0" name=""/>
        <dsp:cNvSpPr/>
      </dsp:nvSpPr>
      <dsp:spPr>
        <a:xfrm>
          <a:off x="2176744"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2176744" y="691359"/>
        <a:ext cx="129100" cy="129449"/>
      </dsp:txXfrm>
    </dsp:sp>
    <dsp:sp modelId="{3B701784-DC37-1641-A6BB-978FFE3A9A69}">
      <dsp:nvSpPr>
        <dsp:cNvPr id="0" name=""/>
        <dsp:cNvSpPr/>
      </dsp:nvSpPr>
      <dsp:spPr>
        <a:xfrm>
          <a:off x="2437729"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2.5</a:t>
          </a:r>
          <a:endParaRPr lang="en-US" sz="2200" kern="1200" dirty="0"/>
        </a:p>
      </dsp:txBody>
      <dsp:txXfrm>
        <a:off x="2453017" y="510387"/>
        <a:ext cx="839372" cy="491393"/>
      </dsp:txXfrm>
    </dsp:sp>
    <dsp:sp modelId="{8EA5696C-C7DF-7D43-9068-B0FD9CE58D0A}">
      <dsp:nvSpPr>
        <dsp:cNvPr id="0" name=""/>
        <dsp:cNvSpPr/>
      </dsp:nvSpPr>
      <dsp:spPr>
        <a:xfrm>
          <a:off x="3394672"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3394672" y="691359"/>
        <a:ext cx="129100" cy="129449"/>
      </dsp:txXfrm>
    </dsp:sp>
    <dsp:sp modelId="{BAE9F4B7-60BD-6B49-8E28-F92D599ACC37}">
      <dsp:nvSpPr>
        <dsp:cNvPr id="0" name=""/>
        <dsp:cNvSpPr/>
      </dsp:nvSpPr>
      <dsp:spPr>
        <a:xfrm>
          <a:off x="3655657"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2.6</a:t>
          </a:r>
          <a:endParaRPr lang="en-US" sz="2200" kern="1200" dirty="0"/>
        </a:p>
      </dsp:txBody>
      <dsp:txXfrm>
        <a:off x="3670945" y="510387"/>
        <a:ext cx="839372" cy="491393"/>
      </dsp:txXfrm>
    </dsp:sp>
    <dsp:sp modelId="{D938BB00-F6A2-1846-AB15-84B195928E6B}">
      <dsp:nvSpPr>
        <dsp:cNvPr id="0" name=""/>
        <dsp:cNvSpPr/>
      </dsp:nvSpPr>
      <dsp:spPr>
        <a:xfrm>
          <a:off x="4612600"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4612600" y="691359"/>
        <a:ext cx="129100" cy="129449"/>
      </dsp:txXfrm>
    </dsp:sp>
    <dsp:sp modelId="{47687804-5617-4643-BD9A-3B3FCB69C1F0}">
      <dsp:nvSpPr>
        <dsp:cNvPr id="0" name=""/>
        <dsp:cNvSpPr/>
      </dsp:nvSpPr>
      <dsp:spPr>
        <a:xfrm>
          <a:off x="4873585"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3.0</a:t>
          </a:r>
          <a:endParaRPr lang="en-US" sz="2200" kern="1200" dirty="0"/>
        </a:p>
      </dsp:txBody>
      <dsp:txXfrm>
        <a:off x="4888873" y="510387"/>
        <a:ext cx="839372" cy="491393"/>
      </dsp:txXfrm>
    </dsp:sp>
    <dsp:sp modelId="{34D136BF-2C2D-BD44-A660-E15CE4C796DF}">
      <dsp:nvSpPr>
        <dsp:cNvPr id="0" name=""/>
        <dsp:cNvSpPr/>
      </dsp:nvSpPr>
      <dsp:spPr>
        <a:xfrm>
          <a:off x="5830528" y="648210"/>
          <a:ext cx="184429"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5830528" y="691359"/>
        <a:ext cx="129100" cy="129449"/>
      </dsp:txXfrm>
    </dsp:sp>
    <dsp:sp modelId="{5DED6D03-01D6-5740-AD0F-F5C1ED6EABB1}">
      <dsp:nvSpPr>
        <dsp:cNvPr id="0" name=""/>
        <dsp:cNvSpPr/>
      </dsp:nvSpPr>
      <dsp:spPr>
        <a:xfrm>
          <a:off x="6091513" y="495099"/>
          <a:ext cx="869948"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3.1</a:t>
          </a:r>
          <a:endParaRPr lang="en-US" sz="2200" kern="1200" dirty="0"/>
        </a:p>
      </dsp:txBody>
      <dsp:txXfrm>
        <a:off x="6106801" y="510387"/>
        <a:ext cx="839372" cy="491393"/>
      </dsp:txXfrm>
    </dsp:sp>
    <dsp:sp modelId="{4851D352-D6A9-3440-AFAE-FD4D05777684}">
      <dsp:nvSpPr>
        <dsp:cNvPr id="0" name=""/>
        <dsp:cNvSpPr/>
      </dsp:nvSpPr>
      <dsp:spPr>
        <a:xfrm rot="25833">
          <a:off x="7048922" y="652833"/>
          <a:ext cx="185426" cy="215747"/>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n-US" sz="900" kern="1200"/>
        </a:p>
      </dsp:txBody>
      <dsp:txXfrm>
        <a:off x="7048923" y="695773"/>
        <a:ext cx="129798" cy="129449"/>
      </dsp:txXfrm>
    </dsp:sp>
    <dsp:sp modelId="{90D75972-B98F-1A4C-B85A-0C086607B014}">
      <dsp:nvSpPr>
        <dsp:cNvPr id="0" name=""/>
        <dsp:cNvSpPr/>
      </dsp:nvSpPr>
      <dsp:spPr>
        <a:xfrm>
          <a:off x="7311314" y="504881"/>
          <a:ext cx="1033672" cy="521969"/>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a:lnSpc>
              <a:spcPct val="90000"/>
            </a:lnSpc>
            <a:spcBef>
              <a:spcPct val="0"/>
            </a:spcBef>
            <a:spcAft>
              <a:spcPct val="35000"/>
            </a:spcAft>
          </a:pPr>
          <a:r>
            <a:rPr lang="en-US" sz="2200" kern="1200" dirty="0" smtClean="0"/>
            <a:t>3.2</a:t>
          </a:r>
          <a:endParaRPr lang="en-US" sz="2200" kern="1200" dirty="0"/>
        </a:p>
      </dsp:txBody>
      <dsp:txXfrm>
        <a:off x="7326602" y="520169"/>
        <a:ext cx="1003096" cy="49139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28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Arial" charset="0"/>
                <a:cs typeface="+mn-cs"/>
              </a:defRPr>
            </a:lvl1pPr>
          </a:lstStyle>
          <a:p>
            <a:pPr>
              <a:defRPr/>
            </a:pPr>
            <a:endParaRPr lang="en-GB"/>
          </a:p>
        </p:txBody>
      </p:sp>
      <p:sp>
        <p:nvSpPr>
          <p:cNvPr id="1628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Arial" charset="0"/>
                <a:cs typeface="+mn-cs"/>
              </a:defRPr>
            </a:lvl1pPr>
          </a:lstStyle>
          <a:p>
            <a:pPr>
              <a:defRPr/>
            </a:pPr>
            <a:endParaRPr lang="en-GB"/>
          </a:p>
        </p:txBody>
      </p:sp>
      <p:sp>
        <p:nvSpPr>
          <p:cNvPr id="337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628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1628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atin typeface="Arial" charset="0"/>
                <a:cs typeface="+mn-cs"/>
              </a:defRPr>
            </a:lvl1pPr>
          </a:lstStyle>
          <a:p>
            <a:pPr>
              <a:defRPr/>
            </a:pPr>
            <a:endParaRPr lang="en-GB"/>
          </a:p>
        </p:txBody>
      </p:sp>
      <p:sp>
        <p:nvSpPr>
          <p:cNvPr id="1628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atin typeface="Arial" charset="0"/>
                <a:cs typeface="+mn-cs"/>
              </a:defRPr>
            </a:lvl1pPr>
          </a:lstStyle>
          <a:p>
            <a:pPr>
              <a:defRPr/>
            </a:pPr>
            <a:fld id="{B5A73A01-B247-4B13-B33D-C3C0068412F0}" type="slidenum">
              <a:rPr lang="en-GB"/>
              <a:pPr>
                <a:defRPr/>
              </a:pPr>
              <a:t>‹#›</a:t>
            </a:fld>
            <a:endParaRPr lang="en-GB"/>
          </a:p>
        </p:txBody>
      </p:sp>
    </p:spTree>
    <p:extLst>
      <p:ext uri="{BB962C8B-B14F-4D97-AF65-F5344CB8AC3E}">
        <p14:creationId xmlns:p14="http://schemas.microsoft.com/office/powerpoint/2010/main" val="20143418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p:txBody>
          <a:bodyPr/>
          <a:lstStyle/>
          <a:p>
            <a:pPr>
              <a:defRPr/>
            </a:pPr>
            <a:fld id="{884C589B-B71F-41A2-98AB-9AF1AB0DF10C}" type="slidenum">
              <a:rPr lang="en-GB" smtClean="0">
                <a:solidFill>
                  <a:srgbClr val="000000"/>
                </a:solidFill>
              </a:rPr>
              <a:pPr>
                <a:defRPr/>
              </a:pPr>
              <a:t>1</a:t>
            </a:fld>
            <a:endParaRPr lang="en-GB" smtClean="0">
              <a:solidFill>
                <a:srgbClr val="000000"/>
              </a:solidFill>
            </a:endParaRPr>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GB"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baseline="0" dirty="0" smtClean="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12</a:t>
            </a:fld>
            <a:endParaRPr lang="en-GB"/>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Did your automatic peak finding algorithm do a good job? Did it miss</a:t>
            </a:r>
            <a:r>
              <a:rPr lang="en-GB" sz="1200" b="0" kern="0" baseline="0" dirty="0" smtClean="0">
                <a:solidFill>
                  <a:srgbClr val="000099"/>
                </a:solidFill>
                <a:latin typeface="Arial" charset="0"/>
                <a:ea typeface="+mn-ea"/>
                <a:cs typeface="+mn-cs"/>
              </a:rPr>
              <a:t> peaks?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baseline="0" dirty="0" smtClean="0">
                <a:solidFill>
                  <a:srgbClr val="000099"/>
                </a:solidFill>
                <a:latin typeface="Arial" charset="0"/>
                <a:ea typeface="+mn-ea"/>
                <a:cs typeface="+mn-cs"/>
              </a:rPr>
              <a:t>Did your peak integration algorithm select a suitable region for the integration?</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baseline="0" dirty="0" smtClean="0">
                <a:solidFill>
                  <a:srgbClr val="000099"/>
                </a:solidFill>
                <a:latin typeface="Arial" charset="0"/>
                <a:ea typeface="+mn-ea"/>
                <a:cs typeface="+mn-cs"/>
              </a:rPr>
              <a:t>Where are my most intense peaks? </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endParaRPr lang="en-GB" sz="1200" b="0" kern="0" baseline="0" dirty="0" smtClean="0">
              <a:solidFill>
                <a:srgbClr val="000099"/>
              </a:solidFill>
              <a:latin typeface="Arial"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baseline="0" dirty="0" err="1" smtClean="0">
                <a:solidFill>
                  <a:srgbClr val="000099"/>
                </a:solidFill>
                <a:latin typeface="Arial" charset="0"/>
                <a:ea typeface="+mn-ea"/>
                <a:cs typeface="+mn-cs"/>
              </a:rPr>
              <a:t>PeaksViewer</a:t>
            </a:r>
            <a:r>
              <a:rPr lang="en-GB" sz="1200" b="0" kern="0" baseline="0" dirty="0" smtClean="0">
                <a:solidFill>
                  <a:srgbClr val="000099"/>
                </a:solidFill>
                <a:latin typeface="Arial" charset="0"/>
                <a:ea typeface="+mn-ea"/>
                <a:cs typeface="+mn-cs"/>
              </a:rPr>
              <a:t> helps answer these questions. </a:t>
            </a:r>
          </a:p>
          <a:p>
            <a:pPr marL="0" marR="0" lvl="0" indent="0" algn="l" defTabSz="914400" rtl="0" eaLnBrk="0" fontAlgn="base" latinLnBrk="0" hangingPunct="0">
              <a:lnSpc>
                <a:spcPct val="100000"/>
              </a:lnSpc>
              <a:spcBef>
                <a:spcPct val="20000"/>
              </a:spcBef>
              <a:spcAft>
                <a:spcPct val="0"/>
              </a:spcAft>
              <a:buClrTx/>
              <a:buSzTx/>
              <a:buFont typeface="+mj-lt"/>
              <a:buNone/>
              <a:tabLst/>
              <a:defRPr/>
            </a:pPr>
            <a:endParaRPr lang="en-GB" sz="1200" b="0" kern="0" baseline="0" dirty="0" smtClean="0">
              <a:solidFill>
                <a:srgbClr val="000099"/>
              </a:solidFill>
              <a:latin typeface="Arial"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baseline="0" dirty="0" smtClean="0">
                <a:solidFill>
                  <a:srgbClr val="000099"/>
                </a:solidFill>
                <a:latin typeface="Arial" charset="0"/>
                <a:ea typeface="+mn-ea"/>
                <a:cs typeface="+mn-cs"/>
              </a:rPr>
              <a:t>Allows the user to navigate between the algorithm outputs and their location in </a:t>
            </a:r>
            <a:r>
              <a:rPr lang="en-GB" sz="1200" b="0" kern="0" baseline="0" dirty="0" err="1" smtClean="0">
                <a:solidFill>
                  <a:srgbClr val="000099"/>
                </a:solidFill>
                <a:latin typeface="Arial" charset="0"/>
                <a:ea typeface="+mn-ea"/>
                <a:cs typeface="+mn-cs"/>
              </a:rPr>
              <a:t>Qspace</a:t>
            </a:r>
            <a:r>
              <a:rPr lang="en-GB" sz="1200" b="0" kern="0" baseline="0" dirty="0" smtClean="0">
                <a:solidFill>
                  <a:srgbClr val="000099"/>
                </a:solidFill>
                <a:latin typeface="Arial" charset="0"/>
                <a:ea typeface="+mn-ea"/>
                <a:cs typeface="+mn-cs"/>
              </a:rPr>
              <a:t>.</a:t>
            </a:r>
          </a:p>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baseline="0" dirty="0" smtClean="0">
                <a:solidFill>
                  <a:srgbClr val="000099"/>
                </a:solidFill>
                <a:latin typeface="Arial" charset="0"/>
                <a:ea typeface="+mn-ea"/>
                <a:cs typeface="+mn-cs"/>
              </a:rPr>
              <a:t>Allows the user to </a:t>
            </a:r>
            <a:r>
              <a:rPr lang="en-GB" sz="1200" b="0" kern="0" baseline="0" dirty="0" err="1" smtClean="0">
                <a:solidFill>
                  <a:srgbClr val="000099"/>
                </a:solidFill>
                <a:latin typeface="Arial" charset="0"/>
                <a:ea typeface="+mn-ea"/>
                <a:cs typeface="+mn-cs"/>
              </a:rPr>
              <a:t>overplot</a:t>
            </a:r>
            <a:r>
              <a:rPr lang="en-GB" sz="1200" b="0" kern="0" baseline="0" dirty="0" smtClean="0">
                <a:solidFill>
                  <a:srgbClr val="000099"/>
                </a:solidFill>
                <a:latin typeface="Arial" charset="0"/>
                <a:ea typeface="+mn-ea"/>
                <a:cs typeface="+mn-cs"/>
              </a:rPr>
              <a:t> more than one peaks workspace at the same time.</a:t>
            </a:r>
          </a:p>
          <a:p>
            <a:r>
              <a:rPr lang="en-US" dirty="0" smtClean="0"/>
              <a:t>Fully</a:t>
            </a:r>
            <a:r>
              <a:rPr lang="en-US" baseline="0" dirty="0" smtClean="0"/>
              <a:t> scriptable in python, which has allowed us to make peak report PDFs showing the location of each peak.</a:t>
            </a:r>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13</a:t>
            </a:fld>
            <a:endParaRPr lang="en-GB"/>
          </a:p>
        </p:txBody>
      </p:sp>
    </p:spTree>
    <p:extLst>
      <p:ext uri="{BB962C8B-B14F-4D97-AF65-F5344CB8AC3E}">
        <p14:creationId xmlns:p14="http://schemas.microsoft.com/office/powerpoint/2010/main" val="2569204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a:t>
            </a:r>
            <a:r>
              <a:rPr lang="en-US" baseline="0" dirty="0" smtClean="0"/>
              <a:t> animation showing how the </a:t>
            </a:r>
            <a:r>
              <a:rPr lang="en-US" baseline="0" dirty="0" err="1" smtClean="0"/>
              <a:t>peaksviewer</a:t>
            </a:r>
            <a:r>
              <a:rPr lang="en-US" baseline="0" dirty="0" smtClean="0"/>
              <a:t> can be controlled in python. I use it to sort by the most intense peaks, then to look at the first 5 most intense peaks.</a:t>
            </a:r>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14</a:t>
            </a:fld>
            <a:endParaRPr lang="en-GB"/>
          </a:p>
        </p:txBody>
      </p:sp>
    </p:spTree>
    <p:extLst>
      <p:ext uri="{BB962C8B-B14F-4D97-AF65-F5344CB8AC3E}">
        <p14:creationId xmlns:p14="http://schemas.microsoft.com/office/powerpoint/2010/main" val="2569204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dirty="0" smtClean="0">
                <a:solidFill>
                  <a:srgbClr val="000099"/>
                </a:solidFill>
                <a:latin typeface="Arial" charset="0"/>
                <a:ea typeface="+mn-ea"/>
                <a:cs typeface="+mn-cs"/>
              </a:rPr>
              <a:t>There’s lots of examples of where the</a:t>
            </a:r>
            <a:r>
              <a:rPr lang="en-GB" sz="1200" b="0" kern="0" baseline="0" dirty="0" smtClean="0">
                <a:solidFill>
                  <a:srgbClr val="000099"/>
                </a:solidFill>
                <a:latin typeface="Arial" charset="0"/>
                <a:ea typeface="+mn-ea"/>
                <a:cs typeface="+mn-cs"/>
              </a:rPr>
              <a:t> VATES features have been useful in </a:t>
            </a:r>
            <a:r>
              <a:rPr lang="en-GB" sz="1200" b="0" kern="0" baseline="0" dirty="0" err="1" smtClean="0">
                <a:solidFill>
                  <a:srgbClr val="000099"/>
                </a:solidFill>
                <a:latin typeface="Arial" charset="0"/>
                <a:ea typeface="+mn-ea"/>
                <a:cs typeface="+mn-cs"/>
              </a:rPr>
              <a:t>Mantid</a:t>
            </a:r>
            <a:r>
              <a:rPr lang="en-GB" sz="1200" b="0" kern="0" baseline="0" dirty="0" smtClean="0">
                <a:solidFill>
                  <a:srgbClr val="000099"/>
                </a:solidFill>
                <a:latin typeface="Arial" charset="0"/>
                <a:ea typeface="+mn-ea"/>
                <a:cs typeface="+mn-cs"/>
              </a:rPr>
              <a:t> and the reverse is also true.</a:t>
            </a:r>
          </a:p>
          <a:p>
            <a:pPr marL="0" marR="0" lvl="0" indent="0" algn="l" defTabSz="914400" rtl="0" eaLnBrk="0" fontAlgn="base" latinLnBrk="0" hangingPunct="0">
              <a:lnSpc>
                <a:spcPct val="100000"/>
              </a:lnSpc>
              <a:spcBef>
                <a:spcPct val="20000"/>
              </a:spcBef>
              <a:spcAft>
                <a:spcPct val="0"/>
              </a:spcAft>
              <a:buClrTx/>
              <a:buSzTx/>
              <a:buFont typeface="+mj-lt"/>
              <a:buNone/>
              <a:tabLst/>
              <a:defRPr/>
            </a:pPr>
            <a:endParaRPr lang="en-GB" sz="1200" b="0" kern="0" baseline="0" dirty="0" smtClean="0">
              <a:solidFill>
                <a:srgbClr val="000099"/>
              </a:solidFill>
              <a:latin typeface="Arial" charset="0"/>
              <a:ea typeface="+mn-ea"/>
              <a:cs typeface="+mn-cs"/>
            </a:endParaRPr>
          </a:p>
          <a:p>
            <a:pPr marL="0" marR="0" lvl="0" indent="0" algn="l" defTabSz="914400" rtl="0" eaLnBrk="0" fontAlgn="base" latinLnBrk="0" hangingPunct="0">
              <a:lnSpc>
                <a:spcPct val="100000"/>
              </a:lnSpc>
              <a:spcBef>
                <a:spcPct val="20000"/>
              </a:spcBef>
              <a:spcAft>
                <a:spcPct val="0"/>
              </a:spcAft>
              <a:buClrTx/>
              <a:buSzTx/>
              <a:buFont typeface="+mj-lt"/>
              <a:buNone/>
              <a:tabLst/>
              <a:defRPr/>
            </a:pPr>
            <a:r>
              <a:rPr lang="en-GB" sz="1200" b="0" kern="0" baseline="0" dirty="0" smtClean="0">
                <a:solidFill>
                  <a:srgbClr val="000099"/>
                </a:solidFill>
                <a:latin typeface="Arial" charset="0"/>
                <a:ea typeface="+mn-ea"/>
                <a:cs typeface="+mn-cs"/>
              </a:rPr>
              <a:t>Here are some examples.</a:t>
            </a:r>
            <a:r>
              <a:rPr lang="en-GB" sz="1200" b="0" kern="0" dirty="0" smtClean="0">
                <a:solidFill>
                  <a:srgbClr val="000099"/>
                </a:solidFill>
                <a:latin typeface="Arial" charset="0"/>
                <a:ea typeface="+mn-ea"/>
                <a:cs typeface="+mn-cs"/>
              </a:rPr>
              <a:t> </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Fly head (High resolution of the </a:t>
            </a:r>
            <a:r>
              <a:rPr lang="en-GB" sz="1200" b="0" kern="0" dirty="0" err="1" smtClean="0">
                <a:solidFill>
                  <a:srgbClr val="000099"/>
                </a:solidFill>
                <a:latin typeface="Arial" charset="0"/>
                <a:ea typeface="+mn-ea"/>
                <a:cs typeface="+mn-cs"/>
              </a:rPr>
              <a:t>MDEventWorkspace</a:t>
            </a:r>
            <a:r>
              <a:rPr lang="en-GB" sz="1200" b="0" kern="0" dirty="0" smtClean="0">
                <a:solidFill>
                  <a:srgbClr val="000099"/>
                </a:solidFill>
                <a:latin typeface="Arial" charset="0"/>
                <a:ea typeface="+mn-ea"/>
                <a:cs typeface="+mn-cs"/>
              </a:rPr>
              <a:t>, without</a:t>
            </a:r>
            <a:r>
              <a:rPr lang="en-GB" sz="1200" b="0" kern="0" baseline="0" dirty="0" smtClean="0">
                <a:solidFill>
                  <a:srgbClr val="000099"/>
                </a:solidFill>
                <a:latin typeface="Arial" charset="0"/>
                <a:ea typeface="+mn-ea"/>
                <a:cs typeface="+mn-cs"/>
              </a:rPr>
              <a:t> the high memory cost). Sparse data.</a:t>
            </a: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Instrument view using MD Algorithms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err="1" smtClean="0">
                <a:solidFill>
                  <a:srgbClr val="000099"/>
                </a:solidFill>
                <a:latin typeface="Arial" charset="0"/>
                <a:ea typeface="+mn-ea"/>
                <a:cs typeface="+mn-cs"/>
              </a:rPr>
              <a:t>QueryMDWorkspace</a:t>
            </a: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err="1" smtClean="0">
                <a:solidFill>
                  <a:srgbClr val="000099"/>
                </a:solidFill>
                <a:latin typeface="Arial" charset="0"/>
                <a:ea typeface="+mn-ea"/>
                <a:cs typeface="+mn-cs"/>
              </a:rPr>
              <a:t>plotMD</a:t>
            </a: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PSI using </a:t>
            </a:r>
            <a:r>
              <a:rPr lang="en-GB" sz="1200" b="0" kern="0" dirty="0" err="1" smtClean="0">
                <a:solidFill>
                  <a:srgbClr val="000099"/>
                </a:solidFill>
                <a:latin typeface="Arial" charset="0"/>
                <a:ea typeface="+mn-ea"/>
                <a:cs typeface="+mn-cs"/>
              </a:rPr>
              <a:t>Mantid</a:t>
            </a:r>
            <a:endParaRPr lang="en-GB" sz="1200" b="0" kern="0" dirty="0" smtClean="0">
              <a:solidFill>
                <a:srgbClr val="000099"/>
              </a:solidFill>
              <a:latin typeface="Arial" charset="0"/>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Connected Component Analysis</a:t>
            </a:r>
          </a:p>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15</a:t>
            </a:fld>
            <a:endParaRPr lang="en-GB"/>
          </a:p>
        </p:txBody>
      </p:sp>
    </p:spTree>
    <p:extLst>
      <p:ext uri="{BB962C8B-B14F-4D97-AF65-F5344CB8AC3E}">
        <p14:creationId xmlns:p14="http://schemas.microsoft.com/office/powerpoint/2010/main" val="1259910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Interesting test case.</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Subject to a lot of interest by instrument scientists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Lots of possible ways of doing this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Inherent problem with determining peak shape</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LC at ILL suggested using CCL</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Implemented </a:t>
            </a:r>
            <a:r>
              <a:rPr lang="en-GB" sz="1200" b="0" kern="0" dirty="0" err="1" smtClean="0">
                <a:solidFill>
                  <a:srgbClr val="000099"/>
                </a:solidFill>
                <a:latin typeface="Arial" charset="0"/>
                <a:ea typeface="+mn-ea"/>
                <a:cs typeface="+mn-cs"/>
              </a:rPr>
              <a:t>nD</a:t>
            </a:r>
            <a:r>
              <a:rPr lang="en-GB" sz="1200" b="0" kern="0" dirty="0" smtClean="0">
                <a:solidFill>
                  <a:srgbClr val="000099"/>
                </a:solidFill>
                <a:latin typeface="Arial" charset="0"/>
                <a:ea typeface="+mn-ea"/>
                <a:cs typeface="+mn-cs"/>
              </a:rPr>
              <a:t> CCL (lean on the </a:t>
            </a:r>
            <a:r>
              <a:rPr lang="en-GB" sz="1200" b="0" kern="0" dirty="0" err="1" smtClean="0">
                <a:solidFill>
                  <a:srgbClr val="000099"/>
                </a:solidFill>
                <a:latin typeface="Arial" charset="0"/>
                <a:ea typeface="+mn-ea"/>
                <a:cs typeface="+mn-cs"/>
              </a:rPr>
              <a:t>MDHistoWorkspace</a:t>
            </a:r>
            <a:r>
              <a:rPr lang="en-GB" sz="1200" b="0" kern="0" dirty="0" smtClean="0">
                <a:solidFill>
                  <a:srgbClr val="000099"/>
                </a:solidFill>
                <a:latin typeface="Arial" charset="0"/>
                <a:ea typeface="+mn-ea"/>
                <a:cs typeface="+mn-cs"/>
              </a:rPr>
              <a:t>)</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Implemented multi threaded CCL (lean on the </a:t>
            </a:r>
            <a:r>
              <a:rPr lang="en-GB" sz="1200" b="0" kern="0" dirty="0" err="1" smtClean="0">
                <a:solidFill>
                  <a:srgbClr val="000099"/>
                </a:solidFill>
                <a:latin typeface="Arial" charset="0"/>
                <a:ea typeface="+mn-ea"/>
                <a:cs typeface="+mn-cs"/>
              </a:rPr>
              <a:t>MDHistoWorkspace</a:t>
            </a:r>
            <a:r>
              <a:rPr lang="en-GB" sz="1200" b="0" kern="0" dirty="0" smtClean="0">
                <a:solidFill>
                  <a:srgbClr val="000099"/>
                </a:solidFill>
                <a:latin typeface="Arial" charset="0"/>
                <a:ea typeface="+mn-ea"/>
                <a:cs typeface="+mn-cs"/>
              </a:rPr>
              <a:t>)</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1200" b="0" kern="0" dirty="0" smtClean="0">
                <a:solidFill>
                  <a:srgbClr val="000099"/>
                </a:solidFill>
                <a:latin typeface="Arial" charset="0"/>
                <a:ea typeface="+mn-ea"/>
                <a:cs typeface="+mn-cs"/>
              </a:rPr>
              <a:t>First attempt, then most recent attempt. Still exploratory.</a:t>
            </a:r>
          </a:p>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16</a:t>
            </a:fld>
            <a:endParaRPr lang="en-GB"/>
          </a:p>
        </p:txBody>
      </p:sp>
    </p:spTree>
    <p:extLst>
      <p:ext uri="{BB962C8B-B14F-4D97-AF65-F5344CB8AC3E}">
        <p14:creationId xmlns:p14="http://schemas.microsoft.com/office/powerpoint/2010/main" val="905755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indent="0">
              <a:buFont typeface="+mj-lt"/>
              <a:buNone/>
            </a:pPr>
            <a:r>
              <a:rPr lang="en-GB" dirty="0" smtClean="0"/>
              <a:t>As a retrospective over the last 24 months, I’d like to highlight</a:t>
            </a:r>
            <a:r>
              <a:rPr lang="en-GB" baseline="0" dirty="0" smtClean="0"/>
              <a:t> some of the things that have worked well.</a:t>
            </a:r>
            <a:endParaRPr lang="en-GB" dirty="0" smtClean="0"/>
          </a:p>
          <a:p>
            <a:pPr marL="228600" indent="-228600">
              <a:buFont typeface="+mj-lt"/>
              <a:buAutoNum type="arabicPeriod"/>
            </a:pPr>
            <a:endParaRPr lang="en-GB" dirty="0" smtClean="0"/>
          </a:p>
          <a:p>
            <a:pPr marL="228600" indent="-228600">
              <a:buFont typeface="+mj-lt"/>
              <a:buAutoNum type="arabicPeriod"/>
            </a:pPr>
            <a:r>
              <a:rPr lang="en-GB" dirty="0" smtClean="0"/>
              <a:t>We have continued</a:t>
            </a:r>
            <a:r>
              <a:rPr lang="en-GB" baseline="0" dirty="0" smtClean="0"/>
              <a:t> our strong relationship with the SNS, not just in terms of the development team but also sharing requirements, and using the advice of the instrument scientists to shape the development.</a:t>
            </a:r>
          </a:p>
          <a:p>
            <a:pPr marL="228600" indent="-228600">
              <a:buFont typeface="+mj-lt"/>
              <a:buAutoNum type="arabicPeriod"/>
            </a:pPr>
            <a:endParaRPr lang="en-GB" baseline="0" dirty="0" smtClean="0"/>
          </a:p>
          <a:p>
            <a:pPr marL="228600" indent="-228600">
              <a:buFont typeface="+mj-lt"/>
              <a:buAutoNum type="arabicPeriod"/>
            </a:pPr>
            <a:r>
              <a:rPr lang="en-GB" baseline="0" dirty="0" smtClean="0"/>
              <a:t>It has therefore been useful to have developers working at each facility and providing a local point of contact.</a:t>
            </a:r>
          </a:p>
          <a:p>
            <a:pPr marL="0" indent="0">
              <a:buFont typeface="+mj-lt"/>
              <a:buNone/>
            </a:pPr>
            <a:endParaRPr lang="en-GB" baseline="0" dirty="0" smtClean="0"/>
          </a:p>
          <a:p>
            <a:pPr marL="228600" indent="-228600">
              <a:buFont typeface="+mj-lt"/>
              <a:buAutoNum type="arabicPeriod"/>
            </a:pPr>
            <a:r>
              <a:rPr lang="en-GB" baseline="0" dirty="0" smtClean="0"/>
              <a:t>To bridge the gap between developers and instrument scientists, we re organised the development team to have named developers responsible for supporting different technique areas, rather than technology areas. Helped improve communication.</a:t>
            </a:r>
          </a:p>
          <a:p>
            <a:pPr marL="228600" indent="-228600">
              <a:buFont typeface="+mj-lt"/>
              <a:buAutoNum type="arabicPeriod"/>
            </a:pPr>
            <a:endParaRPr lang="en-GB" baseline="0" dirty="0" smtClean="0"/>
          </a:p>
          <a:p>
            <a:pPr marL="228600" indent="-228600">
              <a:buFont typeface="+mj-lt"/>
              <a:buAutoNum type="arabicPeriod"/>
            </a:pPr>
            <a:r>
              <a:rPr lang="en-GB" baseline="0" dirty="0" smtClean="0"/>
              <a:t>We have seen some of the benefits to both </a:t>
            </a:r>
            <a:r>
              <a:rPr lang="en-GB" baseline="0" dirty="0" err="1" smtClean="0"/>
              <a:t>Mantid</a:t>
            </a:r>
            <a:r>
              <a:rPr lang="en-GB" baseline="0" dirty="0" smtClean="0"/>
              <a:t> and VATES of this two way interaction. In the early days, the benefit was far more weighted towards the VATES project, but we are increasingly seeing features flowing in the other direction.</a:t>
            </a:r>
          </a:p>
          <a:p>
            <a:pPr marL="228600" indent="-228600">
              <a:buFont typeface="+mj-lt"/>
              <a:buAutoNum type="arabicPeriod"/>
            </a:pPr>
            <a:endParaRPr lang="en-GB" baseline="0" dirty="0" smtClean="0"/>
          </a:p>
          <a:p>
            <a:pPr marL="228600" indent="-228600">
              <a:buFont typeface="+mj-lt"/>
              <a:buAutoNum type="arabicPeriod"/>
            </a:pPr>
            <a:r>
              <a:rPr lang="en-GB" baseline="0" dirty="0" smtClean="0"/>
              <a:t>Continuous integration with regular deployment has been critical to fast and regular deployments, without compromising quality.</a:t>
            </a:r>
          </a:p>
          <a:p>
            <a:pPr marL="0" indent="0">
              <a:buFont typeface="+mj-lt"/>
              <a:buNone/>
            </a:pPr>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18</a:t>
            </a:fld>
            <a:endParaRPr lang="en-GB"/>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Font typeface="+mj-lt"/>
              <a:buAutoNum type="arabicPeriod"/>
            </a:pPr>
            <a:r>
              <a:rPr lang="en-GB" dirty="0" smtClean="0"/>
              <a:t>No room for complacency</a:t>
            </a:r>
            <a:r>
              <a:rPr lang="en-GB" baseline="0" dirty="0" smtClean="0"/>
              <a:t> here. Instrument scientists and developers have a shared responsibility to ensure that the product meets the requirements. When we are working under pressure, often with other responsibilities, the active communication can be a casualty.</a:t>
            </a:r>
          </a:p>
          <a:p>
            <a:pPr marL="228600" indent="-228600">
              <a:buFont typeface="+mj-lt"/>
              <a:buAutoNum type="arabicPeriod"/>
            </a:pPr>
            <a:endParaRPr lang="en-GB" baseline="0" dirty="0" smtClean="0"/>
          </a:p>
          <a:p>
            <a:pPr marL="228600" indent="-228600">
              <a:buFont typeface="+mj-lt"/>
              <a:buAutoNum type="arabicPeriod"/>
            </a:pPr>
            <a:r>
              <a:rPr lang="en-GB" baseline="0" dirty="0" err="1" smtClean="0"/>
              <a:t>Scriptability</a:t>
            </a:r>
            <a:r>
              <a:rPr lang="en-GB" baseline="0" dirty="0" smtClean="0"/>
              <a:t> should have been a more urgent concern. It’s not just a case of exposing something to a scripting interface, it needs to be well thought out and cohesive.</a:t>
            </a:r>
          </a:p>
          <a:p>
            <a:pPr marL="228600" indent="-228600">
              <a:buFont typeface="+mj-lt"/>
              <a:buAutoNum type="arabicPeriod"/>
            </a:pPr>
            <a:endParaRPr lang="en-GB" baseline="0" dirty="0" smtClean="0"/>
          </a:p>
          <a:p>
            <a:pPr marL="228600" indent="-228600">
              <a:buFont typeface="+mj-lt"/>
              <a:buAutoNum type="arabicPeriod"/>
            </a:pPr>
            <a:r>
              <a:rPr lang="en-GB" baseline="0" dirty="0" smtClean="0"/>
              <a:t>This is the downside of having developers reporting to individual instrument scientists and groups, you can loose the higher level objectives. It’s hard to do both at the same time with the same set of resources.</a:t>
            </a:r>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19</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Dump output of peak finding onto workspace, then move around in 3D to see how well its done.</a:t>
            </a:r>
          </a:p>
          <a:p>
            <a:endParaRPr lang="en-GB" dirty="0" smtClean="0"/>
          </a:p>
          <a:p>
            <a:r>
              <a:rPr lang="en-GB" dirty="0" smtClean="0"/>
              <a:t>Input</a:t>
            </a:r>
            <a:r>
              <a:rPr lang="en-GB" baseline="0" dirty="0" smtClean="0"/>
              <a:t> from all directions whole </a:t>
            </a:r>
            <a:r>
              <a:rPr lang="en-GB" baseline="0" smtClean="0"/>
              <a:t>other stories:</a:t>
            </a:r>
            <a:endParaRPr lang="en-GB" baseline="0" dirty="0" smtClean="0"/>
          </a:p>
          <a:p>
            <a:pPr>
              <a:buFontTx/>
              <a:buChar char="-"/>
            </a:pPr>
            <a:r>
              <a:rPr lang="en-GB" baseline="0" dirty="0" smtClean="0"/>
              <a:t>Dennis M. and peak searching</a:t>
            </a:r>
          </a:p>
          <a:p>
            <a:pPr>
              <a:buFontTx/>
              <a:buChar char="-"/>
            </a:pPr>
            <a:r>
              <a:rPr lang="en-GB" baseline="0" dirty="0" smtClean="0"/>
              <a:t> Horace</a:t>
            </a:r>
          </a:p>
          <a:p>
            <a:pPr>
              <a:buFontTx/>
              <a:buNone/>
            </a:pPr>
            <a:r>
              <a:rPr lang="en-GB" baseline="0" dirty="0" smtClean="0"/>
              <a:t>:</a:t>
            </a:r>
          </a:p>
          <a:p>
            <a:pPr>
              <a:buFontTx/>
              <a:buNone/>
            </a:pPr>
            <a:endParaRPr lang="en-GB" baseline="0" dirty="0" smtClean="0"/>
          </a:p>
          <a:p>
            <a:pPr>
              <a:buFontTx/>
              <a:buNone/>
            </a:pPr>
            <a:r>
              <a:rPr lang="en-GB" baseline="0" dirty="0" smtClean="0"/>
              <a:t>Hot off the </a:t>
            </a:r>
            <a:r>
              <a:rPr lang="en-GB" baseline="0" dirty="0" err="1" smtClean="0"/>
              <a:t>presss</a:t>
            </a:r>
            <a:r>
              <a:rPr lang="en-GB" baseline="0" dirty="0" smtClean="0"/>
              <a:t>: </a:t>
            </a:r>
            <a:r>
              <a:rPr lang="en-GB" baseline="0" dirty="0" err="1" smtClean="0"/>
              <a:t>Md</a:t>
            </a:r>
            <a:r>
              <a:rPr lang="en-GB" baseline="0" dirty="0" smtClean="0"/>
              <a:t> workspaces can be exported as </a:t>
            </a:r>
            <a:r>
              <a:rPr lang="en-GB" baseline="0" dirty="0" err="1" smtClean="0"/>
              <a:t>numpy</a:t>
            </a:r>
            <a:r>
              <a:rPr lang="en-GB" baseline="0" dirty="0" smtClean="0"/>
              <a:t> arrays (and v.v.)</a:t>
            </a:r>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20</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Containers</a:t>
            </a:r>
            <a:r>
              <a:rPr lang="en-GB" baseline="0" dirty="0" smtClean="0"/>
              <a:t> and processing algorithmic steps are required for multidimensional data. We need flexibility both in terms of the dimensionality of the data, and the ability to change and adapt the pipelines we assemble. </a:t>
            </a:r>
          </a:p>
          <a:p>
            <a:endParaRPr lang="en-GB" baseline="0" dirty="0" smtClean="0"/>
          </a:p>
          <a:p>
            <a:r>
              <a:rPr lang="en-GB" baseline="0" dirty="0" smtClean="0"/>
              <a:t>We need the ability to both support </a:t>
            </a:r>
            <a:r>
              <a:rPr lang="en-GB" baseline="0" dirty="0" err="1" smtClean="0"/>
              <a:t>Histogrammed</a:t>
            </a:r>
            <a:r>
              <a:rPr lang="en-GB" baseline="0" dirty="0" smtClean="0"/>
              <a:t> data, and Sparse data effectively in a multidimensional format. We need the ability to easily perform common operations on the data, such as addition and subtraction, merging, </a:t>
            </a:r>
            <a:r>
              <a:rPr lang="en-GB" baseline="0" dirty="0" err="1" smtClean="0"/>
              <a:t>rebinning</a:t>
            </a:r>
            <a:r>
              <a:rPr lang="en-GB" baseline="0" dirty="0" smtClean="0"/>
              <a:t> etc.</a:t>
            </a:r>
          </a:p>
          <a:p>
            <a:endParaRPr lang="en-GB" baseline="0" dirty="0" smtClean="0"/>
          </a:p>
          <a:p>
            <a:r>
              <a:rPr lang="en-GB" baseline="0" dirty="0" smtClean="0"/>
              <a:t>We need the ability to visualize multidimensional data at any point, and also the ability to drive algorithmic steps in the visualisation mode in-situ. </a:t>
            </a:r>
          </a:p>
          <a:p>
            <a:endParaRPr lang="en-GB" baseline="0" dirty="0" smtClean="0"/>
          </a:p>
          <a:p>
            <a:r>
              <a:rPr lang="en-GB" baseline="0" dirty="0" smtClean="0"/>
              <a:t>We need the ability to simulate multidimensional data and to provide fitting features.</a:t>
            </a:r>
          </a:p>
          <a:p>
            <a:endParaRPr lang="en-GB" baseline="0" dirty="0" smtClean="0"/>
          </a:p>
          <a:p>
            <a:r>
              <a:rPr lang="en-GB" baseline="0" dirty="0" smtClean="0"/>
              <a:t>All this should work cross platform and be supported with regular releases.</a:t>
            </a:r>
          </a:p>
          <a:p>
            <a:endParaRPr lang="en-GB" baseline="0" dirty="0" smtClean="0"/>
          </a:p>
          <a:p>
            <a:r>
              <a:rPr lang="en-GB" baseline="0" dirty="0" smtClean="0"/>
              <a:t> </a:t>
            </a:r>
          </a:p>
          <a:p>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3</a:t>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Our</a:t>
            </a:r>
            <a:r>
              <a:rPr lang="en-GB" baseline="0" dirty="0" smtClean="0"/>
              <a:t> primary design choice as a platform for the work has been </a:t>
            </a:r>
            <a:r>
              <a:rPr lang="en-GB" baseline="0" dirty="0" err="1" smtClean="0"/>
              <a:t>Mantid</a:t>
            </a:r>
            <a:r>
              <a:rPr lang="en-GB" baseline="0" dirty="0" smtClean="0"/>
              <a:t>.</a:t>
            </a:r>
          </a:p>
          <a:p>
            <a:endParaRPr lang="en-GB" baseline="0" dirty="0" smtClean="0"/>
          </a:p>
          <a:p>
            <a:r>
              <a:rPr lang="en-GB" baseline="0" dirty="0" smtClean="0"/>
              <a:t>Joint project that started running in 2007, with the SNS joining the collaboration in 2010.</a:t>
            </a:r>
          </a:p>
          <a:p>
            <a:endParaRPr lang="en-GB" baseline="0" dirty="0" smtClean="0"/>
          </a:p>
          <a:p>
            <a:r>
              <a:rPr lang="en-GB" baseline="0" dirty="0" smtClean="0"/>
              <a:t>The </a:t>
            </a:r>
            <a:r>
              <a:rPr lang="en-GB" baseline="0" dirty="0" err="1" smtClean="0"/>
              <a:t>Mantid</a:t>
            </a:r>
            <a:r>
              <a:rPr lang="en-GB" baseline="0" dirty="0" smtClean="0"/>
              <a:t> project was appealing particularly because:</a:t>
            </a:r>
          </a:p>
          <a:p>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4</a:t>
            </a:fld>
            <a:endParaRPr lang="en-GB"/>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Another design choice has been to use </a:t>
            </a:r>
            <a:r>
              <a:rPr lang="en-GB" dirty="0" err="1" smtClean="0"/>
              <a:t>ParaView</a:t>
            </a:r>
            <a:r>
              <a:rPr lang="en-GB" dirty="0" smtClean="0"/>
              <a:t>.</a:t>
            </a:r>
            <a:r>
              <a:rPr lang="en-GB" baseline="0" dirty="0" smtClean="0"/>
              <a:t> </a:t>
            </a:r>
            <a:r>
              <a:rPr lang="en-GB" baseline="0" dirty="0" err="1" smtClean="0"/>
              <a:t>ParaView</a:t>
            </a:r>
            <a:r>
              <a:rPr lang="en-GB" baseline="0" dirty="0" smtClean="0"/>
              <a:t> is a mature technology that has been developed as a collaboration between </a:t>
            </a:r>
            <a:r>
              <a:rPr lang="en-GB" baseline="0" dirty="0" err="1" smtClean="0"/>
              <a:t>KitWare</a:t>
            </a:r>
            <a:r>
              <a:rPr lang="en-GB" baseline="0" dirty="0" smtClean="0"/>
              <a:t>, and various US national labs, such as Los Alamos and Sandia.</a:t>
            </a:r>
            <a:endParaRPr lang="en-GB" dirty="0" smtClean="0"/>
          </a:p>
          <a:p>
            <a:endParaRPr lang="en-GB" dirty="0" smtClean="0"/>
          </a:p>
          <a:p>
            <a:r>
              <a:rPr lang="en-GB" dirty="0" smtClean="0"/>
              <a:t>Has been used for</a:t>
            </a:r>
            <a:r>
              <a:rPr lang="en-GB" baseline="0" dirty="0" smtClean="0"/>
              <a:t> visualizing terabytes of data</a:t>
            </a:r>
          </a:p>
          <a:p>
            <a:r>
              <a:rPr lang="en-GB" baseline="0" dirty="0" smtClean="0"/>
              <a:t>Very powerful user interface</a:t>
            </a:r>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Well supported. </a:t>
            </a:r>
          </a:p>
          <a:p>
            <a:pPr marL="0" marR="0" indent="0" algn="l" defTabSz="914400" rtl="0" eaLnBrk="0" fontAlgn="base" latinLnBrk="0" hangingPunct="0">
              <a:lnSpc>
                <a:spcPct val="100000"/>
              </a:lnSpc>
              <a:spcBef>
                <a:spcPct val="30000"/>
              </a:spcBef>
              <a:spcAft>
                <a:spcPct val="0"/>
              </a:spcAft>
              <a:buClrTx/>
              <a:buSzTx/>
              <a:buFontTx/>
              <a:buNone/>
              <a:tabLst/>
              <a:defRPr/>
            </a:pPr>
            <a:r>
              <a:rPr lang="en-GB" baseline="0" dirty="0" smtClean="0"/>
              <a:t>Easily pluggable in terms of filters and loaders, but also</a:t>
            </a:r>
          </a:p>
          <a:p>
            <a:r>
              <a:rPr lang="en-GB" baseline="0" dirty="0" smtClean="0"/>
              <a:t>Options for customisation of the user interface itself.</a:t>
            </a:r>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5</a:t>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community has provided a lot of good and successful tools. Horace, </a:t>
            </a:r>
            <a:r>
              <a:rPr lang="en-US" baseline="0" dirty="0" err="1" smtClean="0"/>
              <a:t>Tobyfit</a:t>
            </a:r>
            <a:r>
              <a:rPr lang="en-US" baseline="0" dirty="0" smtClean="0"/>
              <a:t>, </a:t>
            </a:r>
            <a:r>
              <a:rPr lang="en-US" baseline="0" dirty="0" err="1" smtClean="0"/>
              <a:t>Mslice</a:t>
            </a:r>
            <a:r>
              <a:rPr lang="en-US" baseline="0" dirty="0" smtClean="0"/>
              <a:t>, Dave, </a:t>
            </a:r>
            <a:r>
              <a:rPr lang="en-US" baseline="0" dirty="0" err="1" smtClean="0"/>
              <a:t>Isaw</a:t>
            </a:r>
            <a:r>
              <a:rPr lang="en-US" baseline="0" dirty="0" smtClean="0"/>
              <a:t> and others have all been used to steer the development. We have also been fortunate enough to have input from some of the developers of these tools at various points in the project.</a:t>
            </a:r>
          </a:p>
          <a:p>
            <a:endParaRPr lang="en-US" baseline="0" dirty="0" smtClean="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6</a:t>
            </a:fld>
            <a:endParaRPr lang="en-GB"/>
          </a:p>
        </p:txBody>
      </p:sp>
    </p:spTree>
    <p:extLst>
      <p:ext uri="{BB962C8B-B14F-4D97-AF65-F5344CB8AC3E}">
        <p14:creationId xmlns:p14="http://schemas.microsoft.com/office/powerpoint/2010/main" val="2905340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This is a historic view of the project leading up to the last </a:t>
            </a:r>
            <a:r>
              <a:rPr lang="en-GB" dirty="0" err="1" smtClean="0"/>
              <a:t>Nobugs</a:t>
            </a:r>
            <a:r>
              <a:rPr lang="en-GB" dirty="0" smtClean="0"/>
              <a:t> meeting. I’ve selected</a:t>
            </a:r>
            <a:r>
              <a:rPr lang="en-GB" baseline="0" dirty="0" smtClean="0"/>
              <a:t> a few important milestones to fit onto the timeline, such as the development of the 2D </a:t>
            </a:r>
            <a:r>
              <a:rPr lang="en-GB" baseline="0" dirty="0" err="1" smtClean="0"/>
              <a:t>SliceViewer</a:t>
            </a:r>
            <a:r>
              <a:rPr lang="en-GB" baseline="0" dirty="0" smtClean="0"/>
              <a:t>, and the introduction of Binary MD Algorithms.</a:t>
            </a:r>
            <a:endParaRPr lang="en-GB"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7</a:t>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this is an overview of the project from the last no-bugs meeting to the present. </a:t>
            </a:r>
            <a:r>
              <a:rPr lang="en-US" dirty="0" err="1" smtClean="0"/>
              <a:t>Mantid</a:t>
            </a:r>
            <a:r>
              <a:rPr lang="en-US" dirty="0" smtClean="0"/>
              <a:t> and</a:t>
            </a:r>
            <a:r>
              <a:rPr lang="en-US" baseline="0" dirty="0" smtClean="0"/>
              <a:t> VATES are packaged together so the releases are identical. At the top we show the major releases of </a:t>
            </a:r>
            <a:r>
              <a:rPr lang="en-US" baseline="0" dirty="0" err="1" smtClean="0"/>
              <a:t>Mantid</a:t>
            </a:r>
            <a:r>
              <a:rPr lang="en-US" baseline="0" dirty="0" smtClean="0"/>
              <a:t> during that period. Again, I’ve added milestones for some of the important developments. You’ll see that there’s been a number of improvements and additions since the last time we met. I’ll be talking about some of these in more details.</a:t>
            </a:r>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8</a:t>
            </a:fld>
            <a:endParaRPr lang="en-GB"/>
          </a:p>
        </p:txBody>
      </p:sp>
    </p:spTree>
    <p:extLst>
      <p:ext uri="{BB962C8B-B14F-4D97-AF65-F5344CB8AC3E}">
        <p14:creationId xmlns:p14="http://schemas.microsoft.com/office/powerpoint/2010/main" val="16160252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have built into</a:t>
            </a:r>
            <a:r>
              <a:rPr lang="en-US" baseline="0" dirty="0" smtClean="0"/>
              <a:t> the 3D </a:t>
            </a:r>
            <a:r>
              <a:rPr lang="en-US" baseline="0" dirty="0" err="1" smtClean="0"/>
              <a:t>visualisation</a:t>
            </a:r>
            <a:r>
              <a:rPr lang="en-US" baseline="0" dirty="0" smtClean="0"/>
              <a:t> the ability to switch between coordinate systems.</a:t>
            </a:r>
          </a:p>
          <a:p>
            <a:endParaRPr lang="en-US" baseline="0" dirty="0" smtClean="0"/>
          </a:p>
          <a:p>
            <a:r>
              <a:rPr lang="en-US" baseline="0" dirty="0" smtClean="0"/>
              <a:t>Quite a bit of work on the part of both </a:t>
            </a:r>
            <a:r>
              <a:rPr lang="en-US" baseline="0" dirty="0" err="1" smtClean="0"/>
              <a:t>Kitware</a:t>
            </a:r>
            <a:r>
              <a:rPr lang="en-US" baseline="0" dirty="0" smtClean="0"/>
              <a:t> and our team to achieve this. This was done as part of a larger piece of work, that involved us passing on some of our home-grown features to </a:t>
            </a:r>
            <a:r>
              <a:rPr lang="en-US" baseline="0" dirty="0" err="1" smtClean="0"/>
              <a:t>ParaView</a:t>
            </a:r>
            <a:r>
              <a:rPr lang="en-US" baseline="0" dirty="0" smtClean="0"/>
              <a:t>, as well as a number of changes on their side to improve the flexibility of some of their representations.</a:t>
            </a:r>
          </a:p>
          <a:p>
            <a:endParaRPr lang="en-US" baseline="0" dirty="0" smtClean="0"/>
          </a:p>
          <a:p>
            <a:r>
              <a:rPr lang="en-US" baseline="0" dirty="0" smtClean="0"/>
              <a:t>The B matrix is used to provide the transform from triclinic to orthonormal. </a:t>
            </a:r>
          </a:p>
          <a:p>
            <a:endParaRPr lang="en-US"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kern="0" dirty="0" smtClean="0">
                <a:cs typeface="Arial"/>
              </a:rPr>
              <a:t>Figure</a:t>
            </a:r>
            <a:r>
              <a:rPr lang="en-US" sz="1200" i="1" kern="0" baseline="0" dirty="0" smtClean="0">
                <a:cs typeface="Arial"/>
              </a:rPr>
              <a:t> 1: Br_PHCX_75_E0 measured where?</a:t>
            </a:r>
            <a:endParaRPr lang="en-US" baseline="0" dirty="0" smtClean="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i="1" kern="0" dirty="0" smtClean="0">
                <a:cs typeface="Arial"/>
              </a:rPr>
              <a:t>Figure</a:t>
            </a:r>
            <a:r>
              <a:rPr lang="en-US" sz="1200" i="1" kern="0" baseline="0" dirty="0" smtClean="0">
                <a:cs typeface="Arial"/>
              </a:rPr>
              <a:t> 2: </a:t>
            </a:r>
            <a:r>
              <a:rPr lang="en-US" sz="1200" i="1" kern="0" dirty="0" smtClean="0">
                <a:cs typeface="Arial"/>
              </a:rPr>
              <a:t>A non-orthogonal 3D projection of Spin Waves in </a:t>
            </a:r>
            <a:r>
              <a:rPr lang="en-US" sz="1200" i="1" kern="0" dirty="0" err="1" smtClean="0">
                <a:cs typeface="Arial"/>
              </a:rPr>
              <a:t>Gd</a:t>
            </a:r>
            <a:r>
              <a:rPr lang="en-US" sz="1200" i="1" kern="0" dirty="0" smtClean="0">
                <a:cs typeface="Arial"/>
              </a:rPr>
              <a:t> as measured on SEQUOIA.</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9</a:t>
            </a:fld>
            <a:endParaRPr lang="en-GB"/>
          </a:p>
        </p:txBody>
      </p:sp>
    </p:spTree>
    <p:extLst>
      <p:ext uri="{BB962C8B-B14F-4D97-AF65-F5344CB8AC3E}">
        <p14:creationId xmlns:p14="http://schemas.microsoft.com/office/powerpoint/2010/main" val="1045367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0" fontAlgn="base" latinLnBrk="0" hangingPunct="0">
              <a:lnSpc>
                <a:spcPct val="100000"/>
              </a:lnSpc>
              <a:spcBef>
                <a:spcPct val="20000"/>
              </a:spcBef>
              <a:spcAft>
                <a:spcPct val="0"/>
              </a:spcAft>
              <a:buClrTx/>
              <a:buSzTx/>
              <a:tabLst/>
              <a:defRPr/>
            </a:pPr>
            <a:r>
              <a:rPr kumimoji="0" lang="en-GB" sz="2000" b="0" i="0" u="none" strike="noStrike" kern="0" cap="none" spc="0" normalizeH="0" baseline="0" noProof="0" dirty="0" smtClean="0">
                <a:ln>
                  <a:noFill/>
                </a:ln>
                <a:solidFill>
                  <a:srgbClr val="000099"/>
                </a:solidFill>
                <a:effectLst/>
                <a:uLnTx/>
                <a:uFillTx/>
                <a:latin typeface="Arial" charset="0"/>
                <a:ea typeface="+mn-ea"/>
                <a:cs typeface="+mn-cs"/>
              </a:rPr>
              <a:t>	Visualisation   </a:t>
            </a:r>
            <a:r>
              <a:rPr kumimoji="0" lang="en-GB" sz="2000" b="0" i="0" u="none" strike="noStrike" kern="0" cap="none" spc="0" normalizeH="0" baseline="0" noProof="0" dirty="0" smtClean="0">
                <a:ln>
                  <a:noFill/>
                </a:ln>
                <a:solidFill>
                  <a:srgbClr val="000099"/>
                </a:solidFill>
                <a:effectLst/>
                <a:uLnTx/>
                <a:uFillTx/>
                <a:latin typeface="Arial" charset="0"/>
                <a:ea typeface="+mn-ea"/>
                <a:cs typeface="+mn-cs"/>
                <a:sym typeface="Wingdings" pitchFamily="2" charset="2"/>
              </a:rPr>
              <a:t></a:t>
            </a:r>
            <a:r>
              <a:rPr lang="en-GB" sz="2000" b="0" kern="0" dirty="0" smtClean="0">
                <a:solidFill>
                  <a:srgbClr val="000099"/>
                </a:solidFill>
                <a:latin typeface="Arial" charset="0"/>
                <a:ea typeface="+mn-ea"/>
                <a:cs typeface="+mn-cs"/>
                <a:sym typeface="Wingdings" pitchFamily="2" charset="2"/>
              </a:rPr>
              <a:t>  model fitting/simulation</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GB" sz="2000" b="0" i="0" u="none" strike="noStrike" kern="0" cap="none" spc="0" normalizeH="0" baseline="0" noProof="0" dirty="0" smtClean="0">
              <a:ln>
                <a:noFill/>
              </a:ln>
              <a:solidFill>
                <a:srgbClr val="000099"/>
              </a:solidFill>
              <a:effectLst/>
              <a:uLnTx/>
              <a:uFillTx/>
              <a:latin typeface="Arial" charset="0"/>
              <a:ea typeface="+mn-ea"/>
              <a:cs typeface="+mn-cs"/>
            </a:endParaRPr>
          </a:p>
          <a:p>
            <a:pPr marL="342900" indent="-342900" eaLnBrk="0" hangingPunct="0">
              <a:spcBef>
                <a:spcPct val="20000"/>
              </a:spcBef>
              <a:buFontTx/>
              <a:buChar char="•"/>
            </a:pPr>
            <a:r>
              <a:rPr lang="en-GB" sz="2000" b="0" kern="0" dirty="0" smtClean="0">
                <a:solidFill>
                  <a:srgbClr val="000099"/>
                </a:solidFill>
              </a:rPr>
              <a:t>Highly iterative procedure</a:t>
            </a:r>
          </a:p>
          <a:p>
            <a:pPr marL="342900" indent="-342900" eaLnBrk="0" hangingPunct="0">
              <a:spcBef>
                <a:spcPct val="20000"/>
              </a:spcBef>
              <a:buFontTx/>
              <a:buChar char="•"/>
            </a:pPr>
            <a:r>
              <a:rPr lang="en-GB" sz="2000" b="0" kern="0" dirty="0" smtClean="0">
                <a:solidFill>
                  <a:srgbClr val="000099"/>
                </a:solidFill>
              </a:rPr>
              <a:t>Require seamless integration with </a:t>
            </a:r>
            <a:r>
              <a:rPr lang="en-GB" sz="2000" b="0" kern="0" dirty="0" err="1" smtClean="0">
                <a:solidFill>
                  <a:srgbClr val="000099"/>
                </a:solidFill>
              </a:rPr>
              <a:t>Mantid</a:t>
            </a:r>
            <a:r>
              <a:rPr lang="en-GB" sz="2000" b="0" kern="0" dirty="0" smtClean="0">
                <a:solidFill>
                  <a:srgbClr val="000099"/>
                </a:solidFill>
              </a:rPr>
              <a:t> and visualisation</a:t>
            </a:r>
          </a:p>
          <a:p>
            <a:pPr marL="342900" indent="-342900" eaLnBrk="0" hangingPunct="0">
              <a:spcBef>
                <a:spcPct val="20000"/>
              </a:spcBef>
              <a:buFontTx/>
              <a:buChar char="•"/>
            </a:pPr>
            <a:r>
              <a:rPr lang="en-GB" sz="2000" b="0" kern="0" dirty="0" smtClean="0">
                <a:solidFill>
                  <a:srgbClr val="000099"/>
                </a:solidFill>
              </a:rPr>
              <a:t>Allow user-supplied models for scattering</a:t>
            </a:r>
          </a:p>
          <a:p>
            <a:pPr marL="800100" lvl="1" indent="-342900" eaLnBrk="0" hangingPunct="0">
              <a:spcBef>
                <a:spcPct val="20000"/>
              </a:spcBef>
              <a:buFontTx/>
              <a:buChar char="-"/>
            </a:pPr>
            <a:r>
              <a:rPr lang="en-GB" b="0" kern="0" dirty="0" smtClean="0">
                <a:solidFill>
                  <a:srgbClr val="006600"/>
                </a:solidFill>
              </a:rPr>
              <a:t>‘foreground’:  typically global across dataset + resolution</a:t>
            </a:r>
          </a:p>
          <a:p>
            <a:pPr marL="800100" lvl="1" indent="-342900" eaLnBrk="0" hangingPunct="0">
              <a:spcBef>
                <a:spcPct val="20000"/>
              </a:spcBef>
              <a:buFontTx/>
              <a:buChar char="-"/>
            </a:pPr>
            <a:r>
              <a:rPr lang="en-GB" b="0" kern="0" dirty="0" smtClean="0">
                <a:solidFill>
                  <a:srgbClr val="006600"/>
                </a:solidFill>
              </a:rPr>
              <a:t>‘background’: simple (e.g. Linear background), no resolution</a:t>
            </a:r>
          </a:p>
          <a:p>
            <a:pPr marL="800100" lvl="1" indent="-342900" eaLnBrk="0" hangingPunct="0">
              <a:spcBef>
                <a:spcPct val="20000"/>
              </a:spcBef>
              <a:buFontTx/>
              <a:buChar char="-"/>
            </a:pPr>
            <a:endParaRPr lang="en-GB" b="0" kern="0" dirty="0" smtClean="0">
              <a:solidFill>
                <a:srgbClr val="006600"/>
              </a:solidFill>
            </a:endParaRPr>
          </a:p>
          <a:p>
            <a:pPr marL="342900" indent="-342900" eaLnBrk="0" hangingPunct="0">
              <a:spcBef>
                <a:spcPct val="20000"/>
              </a:spcBef>
              <a:buFontTx/>
              <a:buChar char="•"/>
            </a:pPr>
            <a:r>
              <a:rPr lang="en-GB" sz="2000" b="0" kern="0" dirty="0" smtClean="0">
                <a:solidFill>
                  <a:srgbClr val="000099"/>
                </a:solidFill>
              </a:rPr>
              <a:t>Fits in with existing </a:t>
            </a:r>
            <a:r>
              <a:rPr lang="en-GB" sz="2000" b="0" kern="0" dirty="0" err="1" smtClean="0">
                <a:solidFill>
                  <a:srgbClr val="000099"/>
                </a:solidFill>
              </a:rPr>
              <a:t>Mantid</a:t>
            </a:r>
            <a:r>
              <a:rPr lang="en-GB" sz="2000" b="0" kern="0" dirty="0" smtClean="0">
                <a:solidFill>
                  <a:srgbClr val="000099"/>
                </a:solidFill>
              </a:rPr>
              <a:t> Fit framework</a:t>
            </a:r>
            <a:endParaRPr kumimoji="0" lang="en-GB" sz="2000" b="0" i="0" u="none" strike="noStrike" kern="0" cap="none" spc="0" normalizeH="0" baseline="0" noProof="0" dirty="0" smtClean="0">
              <a:ln>
                <a:noFill/>
              </a:ln>
              <a:solidFill>
                <a:srgbClr val="000099"/>
              </a:solidFill>
              <a:effectLst/>
              <a:uLnTx/>
              <a:uFillTx/>
              <a:latin typeface="Arial" charset="0"/>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Arial" charset="0"/>
                <a:ea typeface="+mn-ea"/>
                <a:cs typeface="+mn-cs"/>
              </a:rPr>
              <a:t>Resolution/Foreground/Background models follow existing “plug-and-play” pattern:</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Arial" charset="0"/>
                <a:ea typeface="+mn-ea"/>
                <a:cs typeface="+mn-cs"/>
              </a:rPr>
              <a:t>Fit/Simulate works on common interface</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Arial" charset="0"/>
                <a:ea typeface="+mn-ea"/>
                <a:cs typeface="+mn-cs"/>
              </a:rPr>
              <a:t>Allows any number of resolution, foreground &amp; background models to be defined</a:t>
            </a:r>
          </a:p>
          <a:p>
            <a:endParaRPr lang="en-US" dirty="0"/>
          </a:p>
        </p:txBody>
      </p:sp>
      <p:sp>
        <p:nvSpPr>
          <p:cNvPr id="4" name="Slide Number Placeholder 3"/>
          <p:cNvSpPr>
            <a:spLocks noGrp="1"/>
          </p:cNvSpPr>
          <p:nvPr>
            <p:ph type="sldNum" sz="quarter" idx="10"/>
          </p:nvPr>
        </p:nvSpPr>
        <p:spPr/>
        <p:txBody>
          <a:bodyPr/>
          <a:lstStyle/>
          <a:p>
            <a:pPr>
              <a:defRPr/>
            </a:pPr>
            <a:fld id="{B5A73A01-B247-4B13-B33D-C3C0068412F0}" type="slidenum">
              <a:rPr lang="en-GB" smtClean="0"/>
              <a:pPr>
                <a:defRPr/>
              </a:pPr>
              <a:t>10</a:t>
            </a:fld>
            <a:endParaRPr lang="en-GB"/>
          </a:p>
        </p:txBody>
      </p:sp>
    </p:spTree>
    <p:extLst>
      <p:ext uri="{BB962C8B-B14F-4D97-AF65-F5344CB8AC3E}">
        <p14:creationId xmlns:p14="http://schemas.microsoft.com/office/powerpoint/2010/main" val="1046310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5.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6" descr="isissmallbottom"/>
          <p:cNvPicPr>
            <a:picLocks noChangeAspect="1" noChangeArrowheads="1"/>
          </p:cNvPicPr>
          <p:nvPr/>
        </p:nvPicPr>
        <p:blipFill>
          <a:blip r:embed="rId2" cstate="print"/>
          <a:srcRect/>
          <a:stretch>
            <a:fillRect/>
          </a:stretch>
        </p:blipFill>
        <p:spPr bwMode="auto">
          <a:xfrm>
            <a:off x="0" y="5360988"/>
            <a:ext cx="9144000" cy="1497012"/>
          </a:xfrm>
          <a:prstGeom prst="rect">
            <a:avLst/>
          </a:prstGeom>
          <a:noFill/>
          <a:ln w="9525">
            <a:noFill/>
            <a:miter lim="800000"/>
            <a:headEnd/>
            <a:tailEnd/>
          </a:ln>
        </p:spPr>
      </p:pic>
      <p:pic>
        <p:nvPicPr>
          <p:cNvPr id="5" name="Picture 9" descr="Mantid"/>
          <p:cNvPicPr>
            <a:picLocks noChangeAspect="1" noChangeArrowheads="1"/>
          </p:cNvPicPr>
          <p:nvPr/>
        </p:nvPicPr>
        <p:blipFill>
          <a:blip r:embed="rId3" cstate="print"/>
          <a:srcRect/>
          <a:stretch>
            <a:fillRect/>
          </a:stretch>
        </p:blipFill>
        <p:spPr bwMode="auto">
          <a:xfrm>
            <a:off x="34925" y="5937250"/>
            <a:ext cx="1152525" cy="876300"/>
          </a:xfrm>
          <a:prstGeom prst="rect">
            <a:avLst/>
          </a:prstGeom>
          <a:noFill/>
          <a:ln w="9525">
            <a:noFill/>
            <a:miter lim="800000"/>
            <a:headEnd/>
            <a:tailEnd/>
          </a:ln>
        </p:spPr>
      </p:pic>
      <p:sp>
        <p:nvSpPr>
          <p:cNvPr id="59395" name="Rectangle 3"/>
          <p:cNvSpPr>
            <a:spLocks noGrp="1" noChangeArrowheads="1"/>
          </p:cNvSpPr>
          <p:nvPr>
            <p:ph type="ctrTitle"/>
          </p:nvPr>
        </p:nvSpPr>
        <p:spPr>
          <a:xfrm>
            <a:off x="685800" y="1700213"/>
            <a:ext cx="7772400" cy="1470025"/>
          </a:xfrm>
        </p:spPr>
        <p:txBody>
          <a:bodyPr/>
          <a:lstStyle>
            <a:lvl1pPr>
              <a:defRPr/>
            </a:lvl1pPr>
          </a:lstStyle>
          <a:p>
            <a:r>
              <a:rPr lang="en-US"/>
              <a:t>Click to edit Master title style</a:t>
            </a:r>
          </a:p>
        </p:txBody>
      </p:sp>
      <p:sp>
        <p:nvSpPr>
          <p:cNvPr id="59396" name="Rectangle 4"/>
          <p:cNvSpPr>
            <a:spLocks noGrp="1" noChangeArrowheads="1"/>
          </p:cNvSpPr>
          <p:nvPr>
            <p:ph type="subTitle" idx="1"/>
          </p:nvPr>
        </p:nvSpPr>
        <p:spPr>
          <a:xfrm>
            <a:off x="1371600" y="3429000"/>
            <a:ext cx="6400800" cy="1752600"/>
          </a:xfrm>
        </p:spPr>
        <p:txBody>
          <a:bodyPr/>
          <a:lstStyle>
            <a:lvl1pPr marL="0" indent="0" algn="ctr">
              <a:buFontTx/>
              <a:buNone/>
              <a:defRPr/>
            </a:lvl1pPr>
          </a:lstStyle>
          <a:p>
            <a:r>
              <a:rPr lang="en-US"/>
              <a:t>Click to edit Master subtitle style</a:t>
            </a:r>
          </a:p>
        </p:txBody>
      </p:sp>
      <p:sp>
        <p:nvSpPr>
          <p:cNvPr id="6" name="Rectangle 10"/>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71450"/>
            <a:ext cx="2057400" cy="561657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171450"/>
            <a:ext cx="6019800" cy="56165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pic>
        <p:nvPicPr>
          <p:cNvPr id="4" name="Picture 1" descr="C:\Documents and Settings\rrc79113\Desktop\technologies-modelling_and_simulationcopy Tessella. Complex problems. Solved_iStock_000002456857Medium.jpg"/>
          <p:cNvPicPr>
            <a:picLocks noChangeAspect="1" noChangeArrowheads="1"/>
          </p:cNvPicPr>
          <p:nvPr userDrawn="1"/>
        </p:nvPicPr>
        <p:blipFill>
          <a:blip r:embed="rId2" cstate="print"/>
          <a:srcRect/>
          <a:stretch>
            <a:fillRect/>
          </a:stretch>
        </p:blipFill>
        <p:spPr bwMode="auto">
          <a:xfrm>
            <a:off x="0" y="0"/>
            <a:ext cx="9144000" cy="6858000"/>
          </a:xfrm>
          <a:prstGeom prst="rect">
            <a:avLst/>
          </a:prstGeom>
          <a:noFill/>
          <a:ln w="9525">
            <a:noFill/>
            <a:miter lim="800000"/>
            <a:headEnd/>
            <a:tailEnd/>
          </a:ln>
        </p:spPr>
      </p:pic>
      <p:sp>
        <p:nvSpPr>
          <p:cNvPr id="5" name="Rectangle 4"/>
          <p:cNvSpPr/>
          <p:nvPr userDrawn="1"/>
        </p:nvSpPr>
        <p:spPr bwMode="auto">
          <a:xfrm>
            <a:off x="0" y="5286388"/>
            <a:ext cx="9144000" cy="1571612"/>
          </a:xfrm>
          <a:prstGeom prst="rect">
            <a:avLst/>
          </a:prstGeom>
          <a:gradFill flip="none" rotWithShape="1">
            <a:gsLst>
              <a:gs pos="0">
                <a:srgbClr val="5E9EFF">
                  <a:alpha val="0"/>
                </a:srgbClr>
              </a:gs>
              <a:gs pos="39999">
                <a:srgbClr val="85C2FF"/>
              </a:gs>
              <a:gs pos="70000">
                <a:srgbClr val="C4D6EB"/>
              </a:gs>
              <a:gs pos="100000">
                <a:srgbClr val="FFEBFA"/>
              </a:gs>
            </a:gsLst>
            <a:lin ang="5400000" scaled="0"/>
            <a:tileRect/>
          </a:gradFill>
          <a:ln w="9525" cap="flat" cmpd="sng" algn="ctr">
            <a:noFill/>
            <a:prstDash val="solid"/>
            <a:round/>
            <a:headEnd type="none" w="med" len="med"/>
            <a:tailEnd type="none" w="med" len="med"/>
          </a:ln>
          <a:effectLst/>
        </p:spPr>
        <p:txBody>
          <a:bodyPr/>
          <a:lstStyle/>
          <a:p>
            <a:pPr>
              <a:defRPr/>
            </a:pPr>
            <a:endParaRPr lang="en-GB">
              <a:solidFill>
                <a:srgbClr val="000000"/>
              </a:solidFill>
              <a:cs typeface="+mn-cs"/>
            </a:endParaRPr>
          </a:p>
        </p:txBody>
      </p:sp>
      <p:pic>
        <p:nvPicPr>
          <p:cNvPr id="6" name="Picture 6" descr="isissmallbottom"/>
          <p:cNvPicPr>
            <a:picLocks noChangeAspect="1" noChangeArrowheads="1"/>
          </p:cNvPicPr>
          <p:nvPr/>
        </p:nvPicPr>
        <p:blipFill>
          <a:blip r:embed="rId3" cstate="print"/>
          <a:srcRect/>
          <a:stretch>
            <a:fillRect/>
          </a:stretch>
        </p:blipFill>
        <p:spPr bwMode="auto">
          <a:xfrm>
            <a:off x="0" y="5360988"/>
            <a:ext cx="9144000" cy="1497012"/>
          </a:xfrm>
          <a:prstGeom prst="rect">
            <a:avLst/>
          </a:prstGeom>
          <a:noFill/>
          <a:ln w="9525">
            <a:noFill/>
            <a:miter lim="800000"/>
            <a:headEnd/>
            <a:tailEnd/>
          </a:ln>
        </p:spPr>
      </p:pic>
      <p:pic>
        <p:nvPicPr>
          <p:cNvPr id="7" name="Picture 3" descr="C:\Documents and Settings\rrc79113\Desktop\Untitled.png"/>
          <p:cNvPicPr>
            <a:picLocks noChangeAspect="1" noChangeArrowheads="1"/>
          </p:cNvPicPr>
          <p:nvPr userDrawn="1"/>
        </p:nvPicPr>
        <p:blipFill>
          <a:blip r:embed="rId4" cstate="print"/>
          <a:srcRect/>
          <a:stretch>
            <a:fillRect/>
          </a:stretch>
        </p:blipFill>
        <p:spPr bwMode="auto">
          <a:xfrm>
            <a:off x="142875" y="6015038"/>
            <a:ext cx="1905000" cy="771525"/>
          </a:xfrm>
          <a:prstGeom prst="rect">
            <a:avLst/>
          </a:prstGeom>
          <a:noFill/>
          <a:ln w="9525">
            <a:noFill/>
            <a:miter lim="800000"/>
            <a:headEnd/>
            <a:tailEnd/>
          </a:ln>
        </p:spPr>
      </p:pic>
      <p:pic>
        <p:nvPicPr>
          <p:cNvPr id="8" name="Picture 11" descr="SNS_logo_words_trans_back.gif"/>
          <p:cNvPicPr>
            <a:picLocks noChangeAspect="1"/>
          </p:cNvPicPr>
          <p:nvPr userDrawn="1"/>
        </p:nvPicPr>
        <p:blipFill>
          <a:blip r:embed="rId5" cstate="print"/>
          <a:srcRect/>
          <a:stretch>
            <a:fillRect/>
          </a:stretch>
        </p:blipFill>
        <p:spPr bwMode="auto">
          <a:xfrm>
            <a:off x="2268538" y="6021388"/>
            <a:ext cx="1249362" cy="836612"/>
          </a:xfrm>
          <a:prstGeom prst="rect">
            <a:avLst/>
          </a:prstGeom>
          <a:noFill/>
          <a:ln w="9525">
            <a:noFill/>
            <a:miter lim="800000"/>
            <a:headEnd/>
            <a:tailEnd/>
          </a:ln>
        </p:spPr>
      </p:pic>
      <p:sp>
        <p:nvSpPr>
          <p:cNvPr id="59395" name="Rectangle 3"/>
          <p:cNvSpPr>
            <a:spLocks noGrp="1" noChangeArrowheads="1"/>
          </p:cNvSpPr>
          <p:nvPr>
            <p:ph type="ctrTitle"/>
          </p:nvPr>
        </p:nvSpPr>
        <p:spPr>
          <a:xfrm>
            <a:off x="685800" y="1700213"/>
            <a:ext cx="7772400" cy="1470025"/>
          </a:xfrm>
          <a:gradFill flip="none" rotWithShape="1">
            <a:gsLst>
              <a:gs pos="28000">
                <a:srgbClr val="000082">
                  <a:alpha val="75000"/>
                </a:srgbClr>
              </a:gs>
              <a:gs pos="100000">
                <a:srgbClr val="0047FF">
                  <a:alpha val="0"/>
                </a:srgbClr>
              </a:gs>
            </a:gsLst>
            <a:path path="shape">
              <a:fillToRect l="50000" t="50000" r="50000" b="50000"/>
            </a:path>
            <a:tileRect/>
          </a:gradFill>
        </p:spPr>
        <p:txBody>
          <a:bodyPr/>
          <a:lstStyle>
            <a:lvl1pPr>
              <a:defRPr b="1" baseline="0">
                <a:solidFill>
                  <a:schemeClr val="bg1"/>
                </a:solidFill>
              </a:defRPr>
            </a:lvl1pPr>
          </a:lstStyle>
          <a:p>
            <a:r>
              <a:rPr lang="en-US" dirty="0"/>
              <a:t>Click to edit Master title style</a:t>
            </a:r>
          </a:p>
        </p:txBody>
      </p:sp>
      <p:sp>
        <p:nvSpPr>
          <p:cNvPr id="59396" name="Rectangle 4"/>
          <p:cNvSpPr>
            <a:spLocks noGrp="1" noChangeArrowheads="1"/>
          </p:cNvSpPr>
          <p:nvPr>
            <p:ph type="subTitle" idx="1"/>
          </p:nvPr>
        </p:nvSpPr>
        <p:spPr>
          <a:xfrm>
            <a:off x="1371600" y="3429000"/>
            <a:ext cx="6400800" cy="1752600"/>
          </a:xfrm>
          <a:gradFill>
            <a:gsLst>
              <a:gs pos="0">
                <a:srgbClr val="000082">
                  <a:alpha val="75000"/>
                </a:srgbClr>
              </a:gs>
              <a:gs pos="100000">
                <a:srgbClr val="0047FF">
                  <a:alpha val="0"/>
                </a:srgbClr>
              </a:gs>
            </a:gsLst>
            <a:path path="shape">
              <a:fillToRect l="50000" t="50000" r="50000" b="50000"/>
            </a:path>
          </a:gradFill>
        </p:spPr>
        <p:txBody>
          <a:bodyPr anchor="ctr" anchorCtr="1"/>
          <a:lstStyle>
            <a:lvl1pPr marL="0" indent="0" algn="ctr">
              <a:buFontTx/>
              <a:buNone/>
              <a:defRPr b="1" baseline="0">
                <a:solidFill>
                  <a:schemeClr val="bg1"/>
                </a:solidFill>
              </a:defRPr>
            </a:lvl1pPr>
          </a:lstStyle>
          <a:p>
            <a:r>
              <a:rPr lang="en-US" dirty="0"/>
              <a:t>Click to edit Master subtitle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239838"/>
            <a:ext cx="4038600" cy="4205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239838"/>
            <a:ext cx="4038600" cy="42052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xfrm>
            <a:off x="1258888" y="6165850"/>
            <a:ext cx="2133600" cy="476250"/>
          </a:xfrm>
          <a:prstGeom prst="rect">
            <a:avLst/>
          </a:prstGeom>
        </p:spPr>
        <p:txBody>
          <a:bodyPr/>
          <a:lstStyle>
            <a:lvl1pPr>
              <a:defRPr>
                <a:cs typeface="+mn-cs"/>
              </a:defRPr>
            </a:lvl1pPr>
          </a:lstStyle>
          <a:p>
            <a:pPr>
              <a:defRPr/>
            </a:pP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4" Type="http://schemas.openxmlformats.org/officeDocument/2006/relationships/image" Target="../media/image2.jpeg"/><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6" descr="isissmallbottom"/>
          <p:cNvPicPr>
            <a:picLocks noChangeAspect="1" noChangeArrowheads="1"/>
          </p:cNvPicPr>
          <p:nvPr/>
        </p:nvPicPr>
        <p:blipFill>
          <a:blip r:embed="rId13" cstate="print"/>
          <a:srcRect/>
          <a:stretch>
            <a:fillRect/>
          </a:stretch>
        </p:blipFill>
        <p:spPr bwMode="auto">
          <a:xfrm>
            <a:off x="0" y="5360988"/>
            <a:ext cx="9144000" cy="1497012"/>
          </a:xfrm>
          <a:prstGeom prst="rect">
            <a:avLst/>
          </a:prstGeom>
          <a:noFill/>
          <a:ln w="9525">
            <a:noFill/>
            <a:miter lim="800000"/>
            <a:headEnd/>
            <a:tailEnd/>
          </a:ln>
        </p:spPr>
      </p:pic>
      <p:sp>
        <p:nvSpPr>
          <p:cNvPr id="1027" name="Rectangle 3"/>
          <p:cNvSpPr>
            <a:spLocks noGrp="1" noChangeArrowheads="1"/>
          </p:cNvSpPr>
          <p:nvPr>
            <p:ph type="title"/>
          </p:nvPr>
        </p:nvSpPr>
        <p:spPr bwMode="auto">
          <a:xfrm>
            <a:off x="457200" y="-17145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8" name="Rectangle 4"/>
          <p:cNvSpPr>
            <a:spLocks noGrp="1" noChangeArrowheads="1"/>
          </p:cNvSpPr>
          <p:nvPr>
            <p:ph type="body" idx="1"/>
          </p:nvPr>
        </p:nvSpPr>
        <p:spPr bwMode="auto">
          <a:xfrm>
            <a:off x="457200" y="1239838"/>
            <a:ext cx="8229600" cy="4205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1029" name="Picture 10" descr="Mantid"/>
          <p:cNvPicPr>
            <a:picLocks noChangeAspect="1" noChangeArrowheads="1"/>
          </p:cNvPicPr>
          <p:nvPr/>
        </p:nvPicPr>
        <p:blipFill>
          <a:blip r:embed="rId14" cstate="print"/>
          <a:srcRect t="9590" b="24672"/>
          <a:stretch>
            <a:fillRect/>
          </a:stretch>
        </p:blipFill>
        <p:spPr bwMode="auto">
          <a:xfrm>
            <a:off x="107950" y="5984875"/>
            <a:ext cx="1511300" cy="757238"/>
          </a:xfrm>
          <a:prstGeom prst="rect">
            <a:avLst/>
          </a:prstGeom>
          <a:noFill/>
          <a:ln w="9525">
            <a:noFill/>
            <a:miter lim="800000"/>
            <a:headEnd/>
            <a:tailEnd/>
          </a:ln>
        </p:spPr>
      </p:pic>
      <p:pic>
        <p:nvPicPr>
          <p:cNvPr id="1030" name="Picture 6" descr="SNS_logo_words_trans_back.gif"/>
          <p:cNvPicPr>
            <a:picLocks noChangeAspect="1"/>
          </p:cNvPicPr>
          <p:nvPr userDrawn="1"/>
        </p:nvPicPr>
        <p:blipFill>
          <a:blip r:embed="rId15" cstate="print"/>
          <a:srcRect/>
          <a:stretch>
            <a:fillRect/>
          </a:stretch>
        </p:blipFill>
        <p:spPr bwMode="auto">
          <a:xfrm>
            <a:off x="2268538" y="6021388"/>
            <a:ext cx="1249362" cy="8366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66" r:id="rId1"/>
    <p:sldLayoutId id="2147484067" r:id="rId2"/>
    <p:sldLayoutId id="2147484068" r:id="rId3"/>
    <p:sldLayoutId id="2147484069" r:id="rId4"/>
    <p:sldLayoutId id="2147484070" r:id="rId5"/>
    <p:sldLayoutId id="2147484071" r:id="rId6"/>
    <p:sldLayoutId id="2147484072" r:id="rId7"/>
    <p:sldLayoutId id="2147484073" r:id="rId8"/>
    <p:sldLayoutId id="2147484074" r:id="rId9"/>
    <p:sldLayoutId id="2147484075" r:id="rId10"/>
    <p:sldLayoutId id="2147484076" r:id="rId11"/>
  </p:sldLayoutIdLst>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Lucida Sans" pitchFamily="34" charset="0"/>
        </a:defRPr>
      </a:lvl2pPr>
      <a:lvl3pPr algn="ctr" rtl="0" eaLnBrk="0" fontAlgn="base" hangingPunct="0">
        <a:spcBef>
          <a:spcPct val="0"/>
        </a:spcBef>
        <a:spcAft>
          <a:spcPct val="0"/>
        </a:spcAft>
        <a:defRPr sz="2800">
          <a:solidFill>
            <a:schemeClr val="tx2"/>
          </a:solidFill>
          <a:latin typeface="Lucida Sans" pitchFamily="34" charset="0"/>
        </a:defRPr>
      </a:lvl3pPr>
      <a:lvl4pPr algn="ctr" rtl="0" eaLnBrk="0" fontAlgn="base" hangingPunct="0">
        <a:spcBef>
          <a:spcPct val="0"/>
        </a:spcBef>
        <a:spcAft>
          <a:spcPct val="0"/>
        </a:spcAft>
        <a:defRPr sz="2800">
          <a:solidFill>
            <a:schemeClr val="tx2"/>
          </a:solidFill>
          <a:latin typeface="Lucida Sans" pitchFamily="34" charset="0"/>
        </a:defRPr>
      </a:lvl4pPr>
      <a:lvl5pPr algn="ctr" rtl="0" eaLnBrk="0" fontAlgn="base" hangingPunct="0">
        <a:spcBef>
          <a:spcPct val="0"/>
        </a:spcBef>
        <a:spcAft>
          <a:spcPct val="0"/>
        </a:spcAft>
        <a:defRPr sz="2800">
          <a:solidFill>
            <a:schemeClr val="tx2"/>
          </a:solidFill>
          <a:latin typeface="Lucida Sans" pitchFamily="34" charset="0"/>
        </a:defRPr>
      </a:lvl5pPr>
      <a:lvl6pPr marL="457200" algn="ctr" rtl="0" fontAlgn="base">
        <a:spcBef>
          <a:spcPct val="0"/>
        </a:spcBef>
        <a:spcAft>
          <a:spcPct val="0"/>
        </a:spcAft>
        <a:defRPr sz="2800">
          <a:solidFill>
            <a:schemeClr val="tx2"/>
          </a:solidFill>
          <a:latin typeface="Lucida Sans" pitchFamily="34" charset="0"/>
        </a:defRPr>
      </a:lvl6pPr>
      <a:lvl7pPr marL="914400" algn="ctr" rtl="0" fontAlgn="base">
        <a:spcBef>
          <a:spcPct val="0"/>
        </a:spcBef>
        <a:spcAft>
          <a:spcPct val="0"/>
        </a:spcAft>
        <a:defRPr sz="2800">
          <a:solidFill>
            <a:schemeClr val="tx2"/>
          </a:solidFill>
          <a:latin typeface="Lucida Sans" pitchFamily="34" charset="0"/>
        </a:defRPr>
      </a:lvl7pPr>
      <a:lvl8pPr marL="1371600" algn="ctr" rtl="0" fontAlgn="base">
        <a:spcBef>
          <a:spcPct val="0"/>
        </a:spcBef>
        <a:spcAft>
          <a:spcPct val="0"/>
        </a:spcAft>
        <a:defRPr sz="2800">
          <a:solidFill>
            <a:schemeClr val="tx2"/>
          </a:solidFill>
          <a:latin typeface="Lucida Sans" pitchFamily="34" charset="0"/>
        </a:defRPr>
      </a:lvl8pPr>
      <a:lvl9pPr marL="1828800" algn="ctr" rtl="0" fontAlgn="base">
        <a:spcBef>
          <a:spcPct val="0"/>
        </a:spcBef>
        <a:spcAft>
          <a:spcPct val="0"/>
        </a:spcAft>
        <a:defRPr sz="2800">
          <a:solidFill>
            <a:schemeClr val="tx2"/>
          </a:solidFill>
          <a:latin typeface="Lucida Sans"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6" descr="isissmallbottom"/>
          <p:cNvPicPr>
            <a:picLocks noChangeAspect="1" noChangeArrowheads="1"/>
          </p:cNvPicPr>
          <p:nvPr/>
        </p:nvPicPr>
        <p:blipFill>
          <a:blip r:embed="rId3" cstate="print"/>
          <a:srcRect/>
          <a:stretch>
            <a:fillRect/>
          </a:stretch>
        </p:blipFill>
        <p:spPr bwMode="auto">
          <a:xfrm>
            <a:off x="0" y="5360988"/>
            <a:ext cx="9144000" cy="1497012"/>
          </a:xfrm>
          <a:prstGeom prst="rect">
            <a:avLst/>
          </a:prstGeom>
          <a:noFill/>
          <a:ln w="9525">
            <a:noFill/>
            <a:miter lim="800000"/>
            <a:headEnd/>
            <a:tailEnd/>
          </a:ln>
        </p:spPr>
      </p:pic>
      <p:sp>
        <p:nvSpPr>
          <p:cNvPr id="2051" name="Rectangle 3"/>
          <p:cNvSpPr>
            <a:spLocks noGrp="1" noChangeArrowheads="1"/>
          </p:cNvSpPr>
          <p:nvPr>
            <p:ph type="title"/>
          </p:nvPr>
        </p:nvSpPr>
        <p:spPr bwMode="auto">
          <a:xfrm>
            <a:off x="457200" y="-171450"/>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2" name="Rectangle 4"/>
          <p:cNvSpPr>
            <a:spLocks noGrp="1" noChangeArrowheads="1"/>
          </p:cNvSpPr>
          <p:nvPr>
            <p:ph type="body" idx="1"/>
          </p:nvPr>
        </p:nvSpPr>
        <p:spPr bwMode="auto">
          <a:xfrm>
            <a:off x="457200" y="1239838"/>
            <a:ext cx="8229600" cy="420528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2053" name="Picture 5" descr="Tessella_Logo only 5K.gif"/>
          <p:cNvPicPr>
            <a:picLocks noChangeAspect="1"/>
          </p:cNvPicPr>
          <p:nvPr/>
        </p:nvPicPr>
        <p:blipFill>
          <a:blip r:embed="rId4" cstate="print"/>
          <a:srcRect/>
          <a:stretch>
            <a:fillRect/>
          </a:stretch>
        </p:blipFill>
        <p:spPr bwMode="auto">
          <a:xfrm>
            <a:off x="142875" y="6000750"/>
            <a:ext cx="1885950" cy="752475"/>
          </a:xfrm>
          <a:prstGeom prst="rect">
            <a:avLst/>
          </a:prstGeom>
          <a:noFill/>
          <a:ln w="9525">
            <a:noFill/>
            <a:miter lim="800000"/>
            <a:headEnd/>
            <a:tailEnd/>
          </a:ln>
        </p:spPr>
      </p:pic>
      <p:pic>
        <p:nvPicPr>
          <p:cNvPr id="2054" name="Picture 6" descr="SNS_logo_words_trans_back.gif"/>
          <p:cNvPicPr>
            <a:picLocks noChangeAspect="1"/>
          </p:cNvPicPr>
          <p:nvPr/>
        </p:nvPicPr>
        <p:blipFill>
          <a:blip r:embed="rId5" cstate="print"/>
          <a:srcRect/>
          <a:stretch>
            <a:fillRect/>
          </a:stretch>
        </p:blipFill>
        <p:spPr bwMode="auto">
          <a:xfrm>
            <a:off x="2268538" y="6021388"/>
            <a:ext cx="1249362" cy="836612"/>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4077" r:id="rId1"/>
  </p:sldLayoutIdLst>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Lucida Sans" pitchFamily="34" charset="0"/>
        </a:defRPr>
      </a:lvl2pPr>
      <a:lvl3pPr algn="ctr" rtl="0" eaLnBrk="0" fontAlgn="base" hangingPunct="0">
        <a:spcBef>
          <a:spcPct val="0"/>
        </a:spcBef>
        <a:spcAft>
          <a:spcPct val="0"/>
        </a:spcAft>
        <a:defRPr sz="2800">
          <a:solidFill>
            <a:schemeClr val="tx2"/>
          </a:solidFill>
          <a:latin typeface="Lucida Sans" pitchFamily="34" charset="0"/>
        </a:defRPr>
      </a:lvl3pPr>
      <a:lvl4pPr algn="ctr" rtl="0" eaLnBrk="0" fontAlgn="base" hangingPunct="0">
        <a:spcBef>
          <a:spcPct val="0"/>
        </a:spcBef>
        <a:spcAft>
          <a:spcPct val="0"/>
        </a:spcAft>
        <a:defRPr sz="2800">
          <a:solidFill>
            <a:schemeClr val="tx2"/>
          </a:solidFill>
          <a:latin typeface="Lucida Sans" pitchFamily="34" charset="0"/>
        </a:defRPr>
      </a:lvl4pPr>
      <a:lvl5pPr algn="ctr" rtl="0" eaLnBrk="0" fontAlgn="base" hangingPunct="0">
        <a:spcBef>
          <a:spcPct val="0"/>
        </a:spcBef>
        <a:spcAft>
          <a:spcPct val="0"/>
        </a:spcAft>
        <a:defRPr sz="2800">
          <a:solidFill>
            <a:schemeClr val="tx2"/>
          </a:solidFill>
          <a:latin typeface="Lucida Sans" pitchFamily="34" charset="0"/>
        </a:defRPr>
      </a:lvl5pPr>
      <a:lvl6pPr marL="457200" algn="ctr" rtl="0" fontAlgn="base">
        <a:spcBef>
          <a:spcPct val="0"/>
        </a:spcBef>
        <a:spcAft>
          <a:spcPct val="0"/>
        </a:spcAft>
        <a:defRPr sz="2800">
          <a:solidFill>
            <a:schemeClr val="tx2"/>
          </a:solidFill>
          <a:latin typeface="Lucida Sans" pitchFamily="34" charset="0"/>
        </a:defRPr>
      </a:lvl6pPr>
      <a:lvl7pPr marL="914400" algn="ctr" rtl="0" fontAlgn="base">
        <a:spcBef>
          <a:spcPct val="0"/>
        </a:spcBef>
        <a:spcAft>
          <a:spcPct val="0"/>
        </a:spcAft>
        <a:defRPr sz="2800">
          <a:solidFill>
            <a:schemeClr val="tx2"/>
          </a:solidFill>
          <a:latin typeface="Lucida Sans" pitchFamily="34" charset="0"/>
        </a:defRPr>
      </a:lvl7pPr>
      <a:lvl8pPr marL="1371600" algn="ctr" rtl="0" fontAlgn="base">
        <a:spcBef>
          <a:spcPct val="0"/>
        </a:spcBef>
        <a:spcAft>
          <a:spcPct val="0"/>
        </a:spcAft>
        <a:defRPr sz="2800">
          <a:solidFill>
            <a:schemeClr val="tx2"/>
          </a:solidFill>
          <a:latin typeface="Lucida Sans" pitchFamily="34" charset="0"/>
        </a:defRPr>
      </a:lvl8pPr>
      <a:lvl9pPr marL="1828800" algn="ctr" rtl="0" fontAlgn="base">
        <a:spcBef>
          <a:spcPct val="0"/>
        </a:spcBef>
        <a:spcAft>
          <a:spcPct val="0"/>
        </a:spcAft>
        <a:defRPr sz="2800">
          <a:solidFill>
            <a:schemeClr val="tx2"/>
          </a:solidFill>
          <a:latin typeface="Lucida Sans" pitchFamily="34"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a:solidFill>
            <a:schemeClr val="tx1"/>
          </a:solidFill>
          <a:latin typeface="+mn-lt"/>
        </a:defRPr>
      </a:lvl2pPr>
      <a:lvl3pPr marL="1143000" indent="-228600" algn="l" rtl="0" eaLnBrk="0" fontAlgn="base" hangingPunct="0">
        <a:spcBef>
          <a:spcPct val="20000"/>
        </a:spcBef>
        <a:spcAft>
          <a:spcPct val="0"/>
        </a:spcAft>
        <a:buChar char="•"/>
        <a:defRPr>
          <a:solidFill>
            <a:schemeClr val="tx1"/>
          </a:solidFill>
          <a:latin typeface="+mn-lt"/>
        </a:defRPr>
      </a:lvl3pPr>
      <a:lvl4pPr marL="1600200" indent="-228600" algn="l" rtl="0" eaLnBrk="0" fontAlgn="base" hangingPunct="0">
        <a:spcBef>
          <a:spcPct val="20000"/>
        </a:spcBef>
        <a:spcAft>
          <a:spcPct val="0"/>
        </a:spcAft>
        <a:buChar char="–"/>
        <a:defRPr sz="1600">
          <a:solidFill>
            <a:schemeClr val="tx1"/>
          </a:solidFill>
          <a:latin typeface="+mn-lt"/>
        </a:defRPr>
      </a:lvl4pPr>
      <a:lvl5pPr marL="2057400" indent="-228600" algn="l" rtl="0" eaLnBrk="0" fontAlgn="base" hangingPunct="0">
        <a:spcBef>
          <a:spcPct val="20000"/>
        </a:spcBef>
        <a:spcAft>
          <a:spcPct val="0"/>
        </a:spcAft>
        <a:buChar char="»"/>
        <a:defRPr sz="1600">
          <a:solidFill>
            <a:schemeClr val="tx1"/>
          </a:solidFill>
          <a:latin typeface="+mn-lt"/>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2.xml"/><Relationship Id="rId5" Type="http://schemas.openxmlformats.org/officeDocument/2006/relationships/image" Target="../media/image20.png"/><Relationship Id="rId1" Type="http://schemas.microsoft.com/office/2007/relationships/media" Target="../media/media1.mp4"/><Relationship Id="rId2" Type="http://schemas.openxmlformats.org/officeDocument/2006/relationships/video" Target="../media/media1.mp4"/></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gif"/><Relationship Id="rId5" Type="http://schemas.openxmlformats.org/officeDocument/2006/relationships/image" Target="../media/image28.png"/><Relationship Id="rId6"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eg"/><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Grp="1" noChangeArrowheads="1"/>
          </p:cNvSpPr>
          <p:nvPr>
            <p:ph type="subTitle" idx="1"/>
          </p:nvPr>
        </p:nvSpPr>
        <p:spPr>
          <a:xfrm>
            <a:off x="1115616" y="3645024"/>
            <a:ext cx="6786513" cy="2232248"/>
          </a:xfrm>
          <a:gradFill rotWithShape="0"/>
        </p:spPr>
        <p:txBody>
          <a:bodyPr/>
          <a:lstStyle/>
          <a:p>
            <a:pPr eaLnBrk="1" hangingPunct="1"/>
            <a:r>
              <a:rPr lang="en-GB" sz="2800" i="1" dirty="0" smtClean="0"/>
              <a:t>Owen Arnold, Michael Reuter, Alex Buts, Martyn Gigg, Andrei </a:t>
            </a:r>
            <a:r>
              <a:rPr lang="en-GB" sz="2800" i="1" dirty="0" err="1" smtClean="0"/>
              <a:t>Savici</a:t>
            </a:r>
            <a:r>
              <a:rPr lang="en-GB" sz="2800" i="1" dirty="0" smtClean="0"/>
              <a:t>, Nick Draper</a:t>
            </a:r>
          </a:p>
        </p:txBody>
      </p:sp>
      <p:pic>
        <p:nvPicPr>
          <p:cNvPr id="15363" name="Picture 5" descr="Mantid Logo Transparent.png"/>
          <p:cNvPicPr>
            <a:picLocks noChangeAspect="1"/>
          </p:cNvPicPr>
          <p:nvPr/>
        </p:nvPicPr>
        <p:blipFill>
          <a:blip r:embed="rId3" cstate="print"/>
          <a:srcRect/>
          <a:stretch>
            <a:fillRect/>
          </a:stretch>
        </p:blipFill>
        <p:spPr bwMode="auto">
          <a:xfrm>
            <a:off x="3419475" y="549275"/>
            <a:ext cx="2305050" cy="1250950"/>
          </a:xfrm>
          <a:prstGeom prst="rect">
            <a:avLst/>
          </a:prstGeom>
          <a:noFill/>
          <a:ln w="9525">
            <a:noFill/>
            <a:miter lim="800000"/>
            <a:headEnd/>
            <a:tailEnd/>
          </a:ln>
        </p:spPr>
      </p:pic>
      <p:sp>
        <p:nvSpPr>
          <p:cNvPr id="6" name="Rectangle 5"/>
          <p:cNvSpPr/>
          <p:nvPr/>
        </p:nvSpPr>
        <p:spPr>
          <a:xfrm>
            <a:off x="2483768" y="1628800"/>
            <a:ext cx="4608512" cy="1569660"/>
          </a:xfrm>
          <a:prstGeom prst="rect">
            <a:avLst/>
          </a:prstGeom>
          <a:noFill/>
        </p:spPr>
        <p:txBody>
          <a:bodyPr>
            <a:spAutoFit/>
          </a:bodyPr>
          <a:lstStyle/>
          <a:p>
            <a:pPr algn="ctr">
              <a:defRPr/>
            </a:pPr>
            <a:r>
              <a:rPr lang="en-US" sz="9600"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cs typeface="+mn-cs"/>
              </a:rPr>
              <a:t>VATES</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467544" y="1124744"/>
            <a:ext cx="8229600" cy="4525963"/>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		Visualisation   </a:t>
            </a:r>
            <a:r>
              <a:rPr kumimoji="0" lang="en-GB" sz="2000" b="0" i="0" u="none" strike="noStrike" kern="0" cap="none" spc="0" normalizeH="0" baseline="0" noProof="0" dirty="0" smtClean="0">
                <a:ln>
                  <a:noFill/>
                </a:ln>
                <a:solidFill>
                  <a:srgbClr val="000099"/>
                </a:solidFill>
                <a:effectLst/>
                <a:uLnTx/>
                <a:uFillTx/>
                <a:latin typeface="+mn-lt"/>
                <a:ea typeface="+mn-ea"/>
                <a:cs typeface="+mn-cs"/>
                <a:sym typeface="Wingdings" pitchFamily="2" charset="2"/>
              </a:rPr>
              <a:t></a:t>
            </a:r>
            <a:r>
              <a:rPr lang="en-GB" sz="2000" b="0" kern="0" dirty="0" smtClean="0">
                <a:solidFill>
                  <a:srgbClr val="000099"/>
                </a:solidFill>
                <a:latin typeface="+mn-lt"/>
                <a:cs typeface="+mn-cs"/>
                <a:sym typeface="Wingdings" pitchFamily="2" charset="2"/>
              </a:rPr>
              <a:t>  model fitting/simulation</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GB" sz="2000" b="0" i="0" u="none" strike="noStrike" kern="0" cap="none" spc="0" normalizeH="0" baseline="0" noProof="0" dirty="0" smtClean="0">
              <a:ln>
                <a:noFill/>
              </a:ln>
              <a:solidFill>
                <a:srgbClr val="000099"/>
              </a:solidFill>
              <a:effectLst/>
              <a:uLnTx/>
              <a:uFillTx/>
              <a:latin typeface="+mn-lt"/>
              <a:ea typeface="+mn-ea"/>
              <a:cs typeface="+mn-cs"/>
            </a:endParaRPr>
          </a:p>
          <a:p>
            <a:pPr marL="342900" indent="-342900" eaLnBrk="0" hangingPunct="0">
              <a:spcBef>
                <a:spcPct val="20000"/>
              </a:spcBef>
              <a:buFontTx/>
              <a:buChar char="•"/>
            </a:pPr>
            <a:r>
              <a:rPr lang="en-GB" sz="2000" b="0" kern="0" dirty="0" smtClean="0">
                <a:solidFill>
                  <a:srgbClr val="000099"/>
                </a:solidFill>
              </a:rPr>
              <a:t>Highly iterative procedure</a:t>
            </a:r>
          </a:p>
          <a:p>
            <a:pPr marL="342900" indent="-342900" eaLnBrk="0" hangingPunct="0">
              <a:spcBef>
                <a:spcPct val="20000"/>
              </a:spcBef>
              <a:buFontTx/>
              <a:buChar char="•"/>
            </a:pPr>
            <a:r>
              <a:rPr lang="en-GB" sz="2000" b="0" kern="0" dirty="0" smtClean="0">
                <a:solidFill>
                  <a:srgbClr val="000099"/>
                </a:solidFill>
              </a:rPr>
              <a:t>Require seamless integration with </a:t>
            </a:r>
            <a:r>
              <a:rPr lang="en-GB" sz="2000" b="0" kern="0" dirty="0" err="1" smtClean="0">
                <a:solidFill>
                  <a:srgbClr val="000099"/>
                </a:solidFill>
              </a:rPr>
              <a:t>Mantid</a:t>
            </a:r>
            <a:r>
              <a:rPr lang="en-GB" sz="2000" b="0" kern="0" dirty="0" smtClean="0">
                <a:solidFill>
                  <a:srgbClr val="000099"/>
                </a:solidFill>
              </a:rPr>
              <a:t> and visualisation</a:t>
            </a:r>
          </a:p>
          <a:p>
            <a:pPr marL="342900" indent="-342900" eaLnBrk="0" hangingPunct="0">
              <a:spcBef>
                <a:spcPct val="20000"/>
              </a:spcBef>
              <a:buFontTx/>
              <a:buChar char="•"/>
            </a:pPr>
            <a:r>
              <a:rPr lang="en-GB" sz="2000" b="0" kern="0" dirty="0" smtClean="0">
                <a:solidFill>
                  <a:srgbClr val="000099"/>
                </a:solidFill>
              </a:rPr>
              <a:t>Allow user-supplied models for scattering</a:t>
            </a:r>
          </a:p>
          <a:p>
            <a:pPr marL="800100" lvl="1" indent="-342900" eaLnBrk="0" hangingPunct="0">
              <a:spcBef>
                <a:spcPct val="20000"/>
              </a:spcBef>
              <a:buFontTx/>
              <a:buChar char="-"/>
            </a:pPr>
            <a:r>
              <a:rPr lang="en-GB" b="0" kern="0" dirty="0" smtClean="0">
                <a:solidFill>
                  <a:srgbClr val="006600"/>
                </a:solidFill>
              </a:rPr>
              <a:t>‘foreground’:  typically global across dataset + resolution</a:t>
            </a:r>
          </a:p>
          <a:p>
            <a:pPr marL="800100" lvl="1" indent="-342900" eaLnBrk="0" hangingPunct="0">
              <a:spcBef>
                <a:spcPct val="20000"/>
              </a:spcBef>
              <a:buFontTx/>
              <a:buChar char="-"/>
            </a:pPr>
            <a:r>
              <a:rPr lang="en-GB" b="0" kern="0" dirty="0" smtClean="0">
                <a:solidFill>
                  <a:srgbClr val="006600"/>
                </a:solidFill>
              </a:rPr>
              <a:t>‘background’: simple (e.g. Linear background), no resolution</a:t>
            </a:r>
          </a:p>
          <a:p>
            <a:pPr marL="800100" lvl="1" indent="-342900" eaLnBrk="0" hangingPunct="0">
              <a:spcBef>
                <a:spcPct val="20000"/>
              </a:spcBef>
              <a:buFontTx/>
              <a:buChar char="-"/>
            </a:pPr>
            <a:endParaRPr lang="en-GB" b="0" kern="0" dirty="0" smtClean="0">
              <a:solidFill>
                <a:srgbClr val="006600"/>
              </a:solidFill>
            </a:endParaRPr>
          </a:p>
          <a:p>
            <a:pPr marL="342900" indent="-342900" eaLnBrk="0" hangingPunct="0">
              <a:spcBef>
                <a:spcPct val="20000"/>
              </a:spcBef>
              <a:buFontTx/>
              <a:buChar char="•"/>
            </a:pPr>
            <a:r>
              <a:rPr lang="en-GB" sz="2000" b="0" kern="0" dirty="0" smtClean="0">
                <a:solidFill>
                  <a:srgbClr val="000099"/>
                </a:solidFill>
              </a:rPr>
              <a:t>Links </a:t>
            </a:r>
            <a:r>
              <a:rPr lang="en-GB" sz="2000" b="0" kern="0" dirty="0" smtClean="0">
                <a:solidFill>
                  <a:srgbClr val="000099"/>
                </a:solidFill>
              </a:rPr>
              <a:t>with existing </a:t>
            </a:r>
            <a:r>
              <a:rPr lang="en-GB" sz="2000" b="0" kern="0" dirty="0" err="1" smtClean="0">
                <a:solidFill>
                  <a:srgbClr val="000099"/>
                </a:solidFill>
              </a:rPr>
              <a:t>Mantid</a:t>
            </a:r>
            <a:r>
              <a:rPr lang="en-GB" sz="2000" b="0" kern="0" dirty="0" smtClean="0">
                <a:solidFill>
                  <a:srgbClr val="000099"/>
                </a:solidFill>
              </a:rPr>
              <a:t> Fit </a:t>
            </a:r>
            <a:r>
              <a:rPr lang="en-GB" sz="2000" b="0" kern="0" dirty="0" smtClean="0">
                <a:solidFill>
                  <a:srgbClr val="000099"/>
                </a:solidFill>
              </a:rPr>
              <a:t>framework</a:t>
            </a:r>
          </a:p>
          <a:p>
            <a:pPr marL="342900" indent="-342900" eaLnBrk="0" hangingPunct="0">
              <a:spcBef>
                <a:spcPct val="20000"/>
              </a:spcBef>
              <a:buFontTx/>
              <a:buChar cha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Foreground</a:t>
            </a:r>
            <a:r>
              <a:rPr kumimoji="0" lang="en-GB" sz="2000" b="0" i="0" u="none" strike="noStrike" kern="0" cap="none" spc="0" normalizeH="0" noProof="0" dirty="0" smtClean="0">
                <a:ln>
                  <a:noFill/>
                </a:ln>
                <a:solidFill>
                  <a:srgbClr val="000099"/>
                </a:solidFill>
                <a:effectLst/>
                <a:uLnTx/>
                <a:uFillTx/>
                <a:latin typeface="+mn-lt"/>
                <a:ea typeface="+mn-ea"/>
                <a:cs typeface="+mn-cs"/>
              </a:rPr>
              <a:t> and background models are </a:t>
            </a:r>
            <a:r>
              <a:rPr kumimoji="0" lang="en-GB" sz="2000" b="0" i="0" u="none" strike="noStrike" kern="0" cap="none" spc="0" normalizeH="0" noProof="0" dirty="0" err="1" smtClean="0">
                <a:ln>
                  <a:noFill/>
                </a:ln>
                <a:solidFill>
                  <a:srgbClr val="000099"/>
                </a:solidFill>
                <a:effectLst/>
                <a:uLnTx/>
                <a:uFillTx/>
                <a:latin typeface="+mn-lt"/>
                <a:ea typeface="+mn-ea"/>
                <a:cs typeface="+mn-cs"/>
              </a:rPr>
              <a:t>extentable</a:t>
            </a:r>
            <a:endParaRPr kumimoji="0" lang="en-GB" sz="2000" b="0" i="0" u="none" strike="noStrike" kern="0" cap="none" spc="0" normalizeH="0" baseline="0" noProof="0" dirty="0" smtClean="0">
              <a:ln>
                <a:noFill/>
              </a:ln>
              <a:solidFill>
                <a:srgbClr val="000099"/>
              </a:solidFill>
              <a:effectLst/>
              <a:uLnTx/>
              <a:uFillTx/>
              <a:latin typeface="+mn-lt"/>
              <a:ea typeface="+mn-ea"/>
              <a:cs typeface="+mn-cs"/>
            </a:endParaRPr>
          </a:p>
        </p:txBody>
      </p:sp>
      <p:sp>
        <p:nvSpPr>
          <p:cNvPr id="3" name="Rectangle 2"/>
          <p:cNvSpPr txBox="1">
            <a:spLocks noChangeArrowheads="1"/>
          </p:cNvSpPr>
          <p:nvPr/>
        </p:nvSpPr>
        <p:spPr>
          <a:xfrm>
            <a:off x="467544" y="188640"/>
            <a:ext cx="8229600" cy="648072"/>
          </a:xfrm>
          <a:prstGeom prst="rect">
            <a:avLst/>
          </a:prstGeom>
        </p:spPr>
        <p:txBody>
          <a:bodyPr/>
          <a:lstStyle/>
          <a:p>
            <a:pPr algn="ctr">
              <a:defRPr/>
            </a:pPr>
            <a:r>
              <a:rPr lang="en-GB" sz="2800" b="0" kern="0" dirty="0" smtClean="0">
                <a:solidFill>
                  <a:schemeClr val="tx2"/>
                </a:solidFill>
                <a:latin typeface="+mj-lt"/>
                <a:ea typeface="+mj-ea"/>
                <a:cs typeface="+mj-cs"/>
              </a:rPr>
              <a:t>Model </a:t>
            </a:r>
            <a:r>
              <a:rPr lang="en-GB" sz="2800" b="0" kern="0" dirty="0" smtClean="0">
                <a:solidFill>
                  <a:schemeClr val="tx2"/>
                </a:solidFill>
                <a:latin typeface="+mj-lt"/>
                <a:ea typeface="+mj-ea"/>
                <a:cs typeface="+mj-cs"/>
              </a:rPr>
              <a:t>Fitting and </a:t>
            </a:r>
            <a:r>
              <a:rPr lang="en-GB" sz="2800" b="0" kern="0" dirty="0" err="1" smtClean="0">
                <a:solidFill>
                  <a:schemeClr val="tx2"/>
                </a:solidFill>
                <a:latin typeface="+mj-lt"/>
                <a:ea typeface="+mj-ea"/>
                <a:cs typeface="+mj-cs"/>
              </a:rPr>
              <a:t>Simultion</a:t>
            </a:r>
            <a:endParaRPr lang="en-GB" sz="2800" b="0" kern="0" dirty="0">
              <a:solidFill>
                <a:schemeClr val="tx2"/>
              </a:solidFill>
              <a:latin typeface="+mj-lt"/>
              <a:ea typeface="+mj-ea"/>
              <a:cs typeface="+mj-cs"/>
            </a:endParaRPr>
          </a:p>
        </p:txBody>
      </p:sp>
    </p:spTree>
    <p:extLst>
      <p:ext uri="{BB962C8B-B14F-4D97-AF65-F5344CB8AC3E}">
        <p14:creationId xmlns:p14="http://schemas.microsoft.com/office/powerpoint/2010/main" val="337769857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274638"/>
            <a:ext cx="8229600" cy="11430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2800" b="0" i="0" u="none" strike="noStrike" kern="0" cap="none" spc="0" normalizeH="0" baseline="0" noProof="0" dirty="0" smtClean="0">
                <a:ln>
                  <a:noFill/>
                </a:ln>
                <a:solidFill>
                  <a:schemeClr val="tx2"/>
                </a:solidFill>
                <a:effectLst/>
                <a:uLnTx/>
                <a:uFillTx/>
                <a:latin typeface="+mj-lt"/>
                <a:ea typeface="+mj-ea"/>
                <a:cs typeface="+mj-cs"/>
              </a:rPr>
              <a:t>Foreground Models</a:t>
            </a:r>
            <a:endParaRPr kumimoji="0" lang="en-GB" sz="2800" b="0" i="0" u="none" strike="noStrike" kern="0" cap="none" spc="0" normalizeH="0" baseline="0" noProof="0" dirty="0">
              <a:ln>
                <a:noFill/>
              </a:ln>
              <a:solidFill>
                <a:schemeClr val="tx2"/>
              </a:solidFill>
              <a:effectLst/>
              <a:uLnTx/>
              <a:uFillTx/>
              <a:latin typeface="+mj-lt"/>
              <a:ea typeface="+mj-ea"/>
              <a:cs typeface="+mj-cs"/>
            </a:endParaRPr>
          </a:p>
        </p:txBody>
      </p:sp>
      <p:sp>
        <p:nvSpPr>
          <p:cNvPr id="3" name="Content Placeholder 2"/>
          <p:cNvSpPr txBox="1">
            <a:spLocks/>
          </p:cNvSpPr>
          <p:nvPr/>
        </p:nvSpPr>
        <p:spPr>
          <a:xfrm>
            <a:off x="467544" y="1484784"/>
            <a:ext cx="8229600" cy="4525963"/>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C</a:t>
            </a:r>
            <a:r>
              <a:rPr kumimoji="0" lang="en-GB" sz="2000" b="0" i="0" u="none" strike="noStrike" kern="0" cap="none" spc="0" normalizeH="0" baseline="0" noProof="0" dirty="0" err="1" smtClean="0">
                <a:ln>
                  <a:noFill/>
                </a:ln>
                <a:solidFill>
                  <a:srgbClr val="000099"/>
                </a:solidFill>
                <a:effectLst/>
                <a:uLnTx/>
                <a:uFillTx/>
                <a:latin typeface="+mn-lt"/>
                <a:ea typeface="+mn-ea"/>
                <a:cs typeface="+mn-cs"/>
              </a:rPr>
              <a:t>ommonly</a:t>
            </a:r>
            <a:r>
              <a:rPr kumimoji="0" lang="en-GB" sz="2000" b="0" i="0" u="none" strike="noStrike" kern="0" cap="none" spc="0" normalizeH="0" baseline="0" noProof="0" dirty="0" smtClean="0">
                <a:ln>
                  <a:noFill/>
                </a:ln>
                <a:solidFill>
                  <a:srgbClr val="000099"/>
                </a:solidFill>
                <a:effectLst/>
                <a:uLnTx/>
                <a:uFillTx/>
                <a:latin typeface="+mn-lt"/>
                <a:ea typeface="+mn-ea"/>
                <a:cs typeface="+mn-cs"/>
              </a:rPr>
              <a:t> added to/changed</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Interface currently accepts models in C++</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On going work to simplify process of</a:t>
            </a:r>
            <a:r>
              <a:rPr kumimoji="0" lang="en-GB" sz="2000" b="0" i="0" u="none" strike="noStrike" kern="0" cap="none" spc="0" normalizeH="0" noProof="0" dirty="0" smtClean="0">
                <a:ln>
                  <a:noFill/>
                </a:ln>
                <a:solidFill>
                  <a:srgbClr val="000099"/>
                </a:solidFill>
                <a:effectLst/>
                <a:uLnTx/>
                <a:uFillTx/>
                <a:latin typeface="+mn-lt"/>
                <a:ea typeface="+mn-ea"/>
                <a:cs typeface="+mn-cs"/>
              </a:rPr>
              <a:t> users writing their </a:t>
            </a:r>
            <a:r>
              <a:rPr kumimoji="0" lang="en-GB" sz="2000" b="0" i="0" u="none" strike="noStrike" kern="0" cap="none" spc="0" normalizeH="0" noProof="0" dirty="0" err="1" smtClean="0">
                <a:ln>
                  <a:noFill/>
                </a:ln>
                <a:solidFill>
                  <a:srgbClr val="000099"/>
                </a:solidFill>
                <a:effectLst/>
                <a:uLnTx/>
                <a:uFillTx/>
                <a:latin typeface="+mn-lt"/>
                <a:ea typeface="+mn-ea"/>
                <a:cs typeface="+mn-cs"/>
              </a:rPr>
              <a:t>ow</a:t>
            </a:r>
            <a:r>
              <a:rPr lang="en-GB" sz="2000" b="0" kern="0" dirty="0" smtClean="0">
                <a:solidFill>
                  <a:srgbClr val="000099"/>
                </a:solidFill>
                <a:latin typeface="+mn-lt"/>
                <a:cs typeface="+mn-cs"/>
              </a:rPr>
              <a:t>n models</a:t>
            </a:r>
            <a:r>
              <a:rPr kumimoji="0" lang="en-GB" sz="2000" b="0" i="0" u="none" strike="noStrike" kern="0" cap="none" spc="0" normalizeH="0" noProof="0" dirty="0" smtClean="0">
                <a:ln>
                  <a:noFill/>
                </a:ln>
                <a:solidFill>
                  <a:srgbClr val="000099"/>
                </a:solidFill>
                <a:effectLst/>
                <a:uLnTx/>
                <a:uFillTx/>
                <a:latin typeface="+mn-lt"/>
                <a:ea typeface="+mn-ea"/>
                <a:cs typeface="+mn-cs"/>
              </a:rPr>
              <a:t>:</a:t>
            </a:r>
          </a:p>
          <a:p>
            <a:pPr marL="800100" lvl="1" indent="-342900" eaLnBrk="0" hangingPunct="0">
              <a:spcBef>
                <a:spcPct val="20000"/>
              </a:spcBef>
              <a:buFontTx/>
              <a:buChar char="•"/>
              <a:defRPr/>
            </a:pPr>
            <a:r>
              <a:rPr lang="en-GB" sz="2000" b="0" kern="0" noProof="0" dirty="0" smtClean="0">
                <a:solidFill>
                  <a:srgbClr val="000099"/>
                </a:solidFill>
                <a:latin typeface="+mn-lt"/>
                <a:cs typeface="+mn-cs"/>
              </a:rPr>
              <a:t>Will provide template + scripts to control building new models against </a:t>
            </a:r>
            <a:r>
              <a:rPr lang="en-GB" sz="2000" b="0" kern="0" noProof="0" dirty="0" err="1" smtClean="0">
                <a:solidFill>
                  <a:srgbClr val="000099"/>
                </a:solidFill>
                <a:latin typeface="+mn-lt"/>
                <a:cs typeface="+mn-cs"/>
              </a:rPr>
              <a:t>Mantid</a:t>
            </a:r>
            <a:r>
              <a:rPr lang="en-GB" sz="2000" b="0" kern="0" dirty="0">
                <a:solidFill>
                  <a:srgbClr val="000099"/>
                </a:solidFill>
                <a:latin typeface="+mn-lt"/>
                <a:cs typeface="+mn-cs"/>
              </a:rPr>
              <a:t> </a:t>
            </a:r>
            <a:r>
              <a:rPr lang="en-GB" sz="2000" b="0" kern="0" dirty="0" smtClean="0">
                <a:solidFill>
                  <a:srgbClr val="000099"/>
                </a:solidFill>
                <a:latin typeface="+mn-lt"/>
                <a:cs typeface="+mn-cs"/>
              </a:rPr>
              <a:t>version (for all platforms)</a:t>
            </a:r>
            <a:endParaRPr kumimoji="0" lang="en-GB" sz="2000" b="0" i="0" u="none" strike="noStrike" kern="0" cap="none" spc="0" normalizeH="0" baseline="0" noProof="0" dirty="0" smtClean="0">
              <a:ln>
                <a:noFill/>
              </a:ln>
              <a:solidFill>
                <a:srgbClr val="000099"/>
              </a:solidFill>
              <a:effectLst/>
              <a:uLnTx/>
              <a:uFillTx/>
              <a:latin typeface="+mn-lt"/>
              <a:ea typeface="+mn-ea"/>
              <a:cs typeface="+mn-cs"/>
            </a:endParaRPr>
          </a:p>
        </p:txBody>
      </p:sp>
    </p:spTree>
    <p:extLst>
      <p:ext uri="{BB962C8B-B14F-4D97-AF65-F5344CB8AC3E}">
        <p14:creationId xmlns:p14="http://schemas.microsoft.com/office/powerpoint/2010/main" val="218572602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8313" y="115888"/>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Model fitting: current status and forward view</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323528" y="980728"/>
            <a:ext cx="8640960" cy="4752975"/>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Verify &amp; expand stock foreground model library</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Speed optimisation</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User interface:</a:t>
            </a:r>
          </a:p>
          <a:p>
            <a:pPr marL="800100" lvl="1" indent="-342900" eaLnBrk="0" hangingPunct="0">
              <a:spcBef>
                <a:spcPct val="20000"/>
              </a:spcBef>
              <a:buFontTx/>
              <a:buChar char="-"/>
              <a:defRPr/>
            </a:pPr>
            <a:r>
              <a:rPr lang="en-GB" b="0" kern="0" dirty="0" smtClean="0">
                <a:solidFill>
                  <a:srgbClr val="000099"/>
                </a:solidFill>
                <a:latin typeface="+mn-lt"/>
                <a:cs typeface="+mn-cs"/>
              </a:rPr>
              <a:t>easy-to-use templates for simple user models</a:t>
            </a:r>
          </a:p>
          <a:p>
            <a:pPr marL="800100" lvl="1" indent="-342900" eaLnBrk="0" hangingPunct="0">
              <a:spcBef>
                <a:spcPct val="20000"/>
              </a:spcBef>
              <a:buFontTx/>
              <a:buChar char="-"/>
              <a:defRPr/>
            </a:pPr>
            <a:r>
              <a:rPr kumimoji="0" lang="en-GB" b="0" i="0" u="none" strike="noStrike" kern="0" cap="none" spc="0" normalizeH="0" baseline="0" noProof="0" dirty="0" smtClean="0">
                <a:ln>
                  <a:noFill/>
                </a:ln>
                <a:solidFill>
                  <a:srgbClr val="000099"/>
                </a:solidFill>
                <a:effectLst/>
                <a:uLnTx/>
                <a:uFillTx/>
                <a:latin typeface="+mn-lt"/>
                <a:ea typeface="+mn-ea"/>
                <a:cs typeface="+mn-cs"/>
              </a:rPr>
              <a:t>Work-bench interface</a:t>
            </a:r>
          </a:p>
          <a:p>
            <a:pPr marL="342900" indent="-342900" eaLnBrk="0" hangingPunct="0">
              <a:spcBef>
                <a:spcPct val="20000"/>
              </a:spcBef>
              <a:defRPr/>
            </a:pPr>
            <a:endParaRPr kumimoji="0" lang="en-GB" sz="2000" b="0" i="0" u="none" strike="noStrike" kern="0" cap="none" spc="0" normalizeH="0" baseline="0" noProof="0" dirty="0" smtClean="0">
              <a:ln>
                <a:noFill/>
              </a:ln>
              <a:solidFill>
                <a:srgbClr val="000099"/>
              </a:solidFill>
              <a:effectLst/>
              <a:uLnTx/>
              <a:uFillTx/>
              <a:latin typeface="+mn-lt"/>
              <a:ea typeface="+mn-ea"/>
              <a:cs typeface="+mn-cs"/>
            </a:endParaRPr>
          </a:p>
          <a:p>
            <a:pPr marL="342900" lvl="0" indent="-342900" eaLnBrk="0" hangingPunct="0">
              <a:spcBef>
                <a:spcPct val="20000"/>
              </a:spcBef>
              <a:buFontTx/>
              <a:buChar char="•"/>
              <a:defRPr/>
            </a:pPr>
            <a:r>
              <a:rPr lang="en-GB" sz="2000" b="0" kern="0" dirty="0">
                <a:solidFill>
                  <a:srgbClr val="000099"/>
                </a:solidFill>
              </a:rPr>
              <a:t>Distributed </a:t>
            </a:r>
            <a:r>
              <a:rPr lang="en-GB" sz="2000" b="0" kern="0" dirty="0" smtClean="0">
                <a:solidFill>
                  <a:srgbClr val="000099"/>
                </a:solidFill>
              </a:rPr>
              <a:t>computing (clusters)</a:t>
            </a:r>
            <a:endParaRPr lang="en-GB" sz="2000" b="0" kern="0" dirty="0">
              <a:solidFill>
                <a:srgbClr val="000099"/>
              </a:solidFill>
            </a:endParaRPr>
          </a:p>
          <a:p>
            <a:pPr marL="342900" lvl="0" indent="-342900" eaLnBrk="0" hangingPunct="0">
              <a:spcBef>
                <a:spcPct val="20000"/>
              </a:spcBef>
              <a:buFontTx/>
              <a:buChar char="•"/>
              <a:defRPr/>
            </a:pPr>
            <a:r>
              <a:rPr lang="en-GB" sz="2000" b="0" kern="0" dirty="0" smtClean="0">
                <a:solidFill>
                  <a:srgbClr val="000099"/>
                </a:solidFill>
              </a:rPr>
              <a:t>Possible investigation into using GPU </a:t>
            </a:r>
            <a:r>
              <a:rPr lang="en-GB" sz="2000" b="0" kern="0" dirty="0">
                <a:solidFill>
                  <a:srgbClr val="000099"/>
                </a:solidFill>
              </a:rPr>
              <a:t>resources</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Other resolution function </a:t>
            </a:r>
            <a:r>
              <a:rPr lang="en-GB" sz="2000" b="0" kern="0" dirty="0" smtClean="0">
                <a:solidFill>
                  <a:srgbClr val="000099"/>
                </a:solidFill>
                <a:latin typeface="+mn-lt"/>
                <a:cs typeface="+mn-cs"/>
              </a:rPr>
              <a:t>models</a:t>
            </a:r>
            <a:endParaRPr lang="en-GB" sz="2000" b="0" kern="0" dirty="0" smtClean="0">
              <a:solidFill>
                <a:srgbClr val="000099"/>
              </a:solidFill>
              <a:latin typeface="+mn-lt"/>
              <a:cs typeface="+mn-cs"/>
            </a:endParaRPr>
          </a:p>
        </p:txBody>
      </p:sp>
      <p:pic>
        <p:nvPicPr>
          <p:cNvPr id="5" name="Picture 4" descr="590px-SimulationImage.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35156" y="1412776"/>
            <a:ext cx="2401340" cy="2442041"/>
          </a:xfrm>
          <a:prstGeom prst="rect">
            <a:avLst/>
          </a:prstGeom>
        </p:spPr>
      </p:pic>
      <p:sp>
        <p:nvSpPr>
          <p:cNvPr id="6" name="TextBox 5"/>
          <p:cNvSpPr txBox="1"/>
          <p:nvPr/>
        </p:nvSpPr>
        <p:spPr>
          <a:xfrm>
            <a:off x="6156176" y="3861048"/>
            <a:ext cx="3240360" cy="646331"/>
          </a:xfrm>
          <a:prstGeom prst="rect">
            <a:avLst/>
          </a:prstGeom>
          <a:noFill/>
        </p:spPr>
        <p:txBody>
          <a:bodyPr wrap="square" rtlCol="0">
            <a:spAutoFit/>
          </a:bodyPr>
          <a:lstStyle/>
          <a:p>
            <a:pPr algn="ctr"/>
            <a:r>
              <a:rPr lang="en-GB" sz="1200" i="1" dirty="0">
                <a:cs typeface="Arial"/>
              </a:rPr>
              <a:t>Simulation of MERLIN instrument resolution convolved with a Strontrium122 foreground </a:t>
            </a:r>
            <a:r>
              <a:rPr lang="en-GB" sz="1200" i="1" dirty="0" smtClean="0">
                <a:cs typeface="Arial"/>
              </a:rPr>
              <a:t>model</a:t>
            </a:r>
            <a:endParaRPr lang="en-US" sz="1200" dirty="0"/>
          </a:p>
        </p:txBody>
      </p:sp>
    </p:spTree>
    <p:extLst>
      <p:ext uri="{BB962C8B-B14F-4D97-AF65-F5344CB8AC3E}">
        <p14:creationId xmlns:p14="http://schemas.microsoft.com/office/powerpoint/2010/main" val="115470711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err="1" smtClean="0">
                <a:solidFill>
                  <a:schemeClr val="tx2"/>
                </a:solidFill>
                <a:latin typeface="+mj-lt"/>
                <a:ea typeface="+mj-ea"/>
                <a:cs typeface="+mj-cs"/>
              </a:rPr>
              <a:t>PeaksViewer</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972616" y="1196752"/>
            <a:ext cx="8229600"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endParaRPr lang="en-GB" sz="2000" b="0" kern="0" dirty="0" smtClean="0">
              <a:solidFill>
                <a:srgbClr val="000099"/>
              </a:solidFill>
              <a:latin typeface="+mn-lt"/>
              <a:cs typeface="+mn-cs"/>
            </a:endParaRPr>
          </a:p>
        </p:txBody>
      </p:sp>
      <p:pic>
        <p:nvPicPr>
          <p:cNvPr id="6" name="Picture 5"/>
          <p:cNvPicPr>
            <a:picLocks noChangeAspect="1"/>
          </p:cNvPicPr>
          <p:nvPr/>
        </p:nvPicPr>
        <p:blipFill>
          <a:blip r:embed="rId3"/>
          <a:stretch>
            <a:fillRect/>
          </a:stretch>
        </p:blipFill>
        <p:spPr>
          <a:xfrm>
            <a:off x="251520" y="764704"/>
            <a:ext cx="7413038" cy="3083824"/>
          </a:xfrm>
          <a:prstGeom prst="rect">
            <a:avLst/>
          </a:prstGeom>
        </p:spPr>
      </p:pic>
      <p:pic>
        <p:nvPicPr>
          <p:cNvPr id="5" name="Picture 4"/>
          <p:cNvPicPr>
            <a:picLocks noChangeAspect="1"/>
          </p:cNvPicPr>
          <p:nvPr/>
        </p:nvPicPr>
        <p:blipFill>
          <a:blip r:embed="rId4"/>
          <a:stretch>
            <a:fillRect/>
          </a:stretch>
        </p:blipFill>
        <p:spPr>
          <a:xfrm>
            <a:off x="3347864" y="2204864"/>
            <a:ext cx="4456117" cy="3401616"/>
          </a:xfrm>
          <a:prstGeom prst="rect">
            <a:avLst/>
          </a:prstGeom>
        </p:spPr>
      </p:pic>
    </p:spTree>
    <p:extLst>
      <p:ext uri="{BB962C8B-B14F-4D97-AF65-F5344CB8AC3E}">
        <p14:creationId xmlns:p14="http://schemas.microsoft.com/office/powerpoint/2010/main" val="379508490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err="1" smtClean="0">
                <a:solidFill>
                  <a:schemeClr val="tx2"/>
                </a:solidFill>
                <a:latin typeface="+mj-lt"/>
                <a:ea typeface="+mj-ea"/>
                <a:cs typeface="+mj-cs"/>
              </a:rPr>
              <a:t>PeaksViewer</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972616" y="1196752"/>
            <a:ext cx="8229600"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endParaRPr lang="en-GB" sz="2000" b="0" kern="0" dirty="0" smtClean="0">
              <a:solidFill>
                <a:srgbClr val="000099"/>
              </a:solidFill>
              <a:latin typeface="+mn-lt"/>
              <a:cs typeface="+mn-cs"/>
            </a:endParaRPr>
          </a:p>
        </p:txBody>
      </p:sp>
      <p:pic>
        <p:nvPicPr>
          <p:cNvPr id="5" name="peaks_viewer.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5536" y="692696"/>
            <a:ext cx="8349431" cy="4540003"/>
          </a:xfrm>
          <a:prstGeom prst="rect">
            <a:avLst/>
          </a:prstGeom>
        </p:spPr>
      </p:pic>
    </p:spTree>
    <p:extLst>
      <p:ext uri="{BB962C8B-B14F-4D97-AF65-F5344CB8AC3E}">
        <p14:creationId xmlns:p14="http://schemas.microsoft.com/office/powerpoint/2010/main" val="359743377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repeatCount="indefinite"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Two</a:t>
            </a:r>
            <a:r>
              <a:rPr lang="en-GB" sz="2800" b="0" kern="0" dirty="0">
                <a:solidFill>
                  <a:schemeClr val="tx2"/>
                </a:solidFill>
                <a:latin typeface="+mj-lt"/>
                <a:ea typeface="+mj-ea"/>
                <a:cs typeface="+mj-cs"/>
              </a:rPr>
              <a:t> </a:t>
            </a:r>
            <a:r>
              <a:rPr lang="en-GB" sz="2800" b="0" kern="0" dirty="0" smtClean="0">
                <a:solidFill>
                  <a:schemeClr val="tx2"/>
                </a:solidFill>
                <a:latin typeface="+mj-lt"/>
                <a:ea typeface="+mj-ea"/>
                <a:cs typeface="+mj-cs"/>
              </a:rPr>
              <a:t>way interaction</a:t>
            </a:r>
            <a:endParaRPr lang="en-GB" sz="2800" b="0" kern="0" dirty="0">
              <a:solidFill>
                <a:schemeClr val="tx2"/>
              </a:solidFill>
              <a:latin typeface="+mj-lt"/>
              <a:ea typeface="+mj-ea"/>
              <a:cs typeface="+mj-cs"/>
            </a:endParaRPr>
          </a:p>
        </p:txBody>
      </p:sp>
      <p:pic>
        <p:nvPicPr>
          <p:cNvPr id="5" name="Picture 4" descr="fly3.png"/>
          <p:cNvPicPr>
            <a:picLocks noChangeAspect="1"/>
          </p:cNvPicPr>
          <p:nvPr/>
        </p:nvPicPr>
        <p:blipFill rotWithShape="1">
          <a:blip r:embed="rId3">
            <a:extLst>
              <a:ext uri="{28A0092B-C50C-407E-A947-70E740481C1C}">
                <a14:useLocalDpi xmlns:a14="http://schemas.microsoft.com/office/drawing/2010/main" val="0"/>
              </a:ext>
            </a:extLst>
          </a:blip>
          <a:srcRect l="17398" t="5978" r="17982" b="11722"/>
          <a:stretch/>
        </p:blipFill>
        <p:spPr>
          <a:xfrm>
            <a:off x="3059832" y="764704"/>
            <a:ext cx="2554609" cy="1947745"/>
          </a:xfrm>
          <a:prstGeom prst="rect">
            <a:avLst/>
          </a:prstGeom>
        </p:spPr>
      </p:pic>
      <p:pic>
        <p:nvPicPr>
          <p:cNvPr id="8" name="Picture 7"/>
          <p:cNvPicPr>
            <a:picLocks noChangeAspect="1"/>
          </p:cNvPicPr>
          <p:nvPr/>
        </p:nvPicPr>
        <p:blipFill>
          <a:blip r:embed="rId4"/>
          <a:stretch>
            <a:fillRect/>
          </a:stretch>
        </p:blipFill>
        <p:spPr>
          <a:xfrm>
            <a:off x="2843808" y="2780928"/>
            <a:ext cx="6050356" cy="3053807"/>
          </a:xfrm>
          <a:prstGeom prst="rect">
            <a:avLst/>
          </a:prstGeom>
        </p:spPr>
      </p:pic>
      <p:pic>
        <p:nvPicPr>
          <p:cNvPr id="9" name="Picture 8" descr="fly5.png"/>
          <p:cNvPicPr>
            <a:picLocks noChangeAspect="1"/>
          </p:cNvPicPr>
          <p:nvPr/>
        </p:nvPicPr>
        <p:blipFill rotWithShape="1">
          <a:blip r:embed="rId5">
            <a:extLst>
              <a:ext uri="{28A0092B-C50C-407E-A947-70E740481C1C}">
                <a14:useLocalDpi xmlns:a14="http://schemas.microsoft.com/office/drawing/2010/main" val="0"/>
              </a:ext>
            </a:extLst>
          </a:blip>
          <a:srcRect l="13196" t="12730" r="7576" b="4346"/>
          <a:stretch/>
        </p:blipFill>
        <p:spPr>
          <a:xfrm>
            <a:off x="5652120" y="764704"/>
            <a:ext cx="3250034" cy="2016224"/>
          </a:xfrm>
          <a:prstGeom prst="rect">
            <a:avLst/>
          </a:prstGeom>
        </p:spPr>
      </p:pic>
      <p:pic>
        <p:nvPicPr>
          <p:cNvPr id="10" name="Picture 9"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38830" y="10024617"/>
            <a:ext cx="4752528" cy="3653953"/>
          </a:xfrm>
          <a:prstGeom prst="rect">
            <a:avLst/>
          </a:prstGeom>
        </p:spPr>
      </p:pic>
      <p:pic>
        <p:nvPicPr>
          <p:cNvPr id="11" name="Picture 10"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91357" y="10078171"/>
            <a:ext cx="4551330" cy="3528392"/>
          </a:xfrm>
          <a:prstGeom prst="rect">
            <a:avLst/>
          </a:prstGeom>
        </p:spPr>
      </p:pic>
      <p:pic>
        <p:nvPicPr>
          <p:cNvPr id="12" name="Picture 11"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1230" y="10177017"/>
            <a:ext cx="4752528" cy="3653953"/>
          </a:xfrm>
          <a:prstGeom prst="rect">
            <a:avLst/>
          </a:prstGeom>
        </p:spPr>
      </p:pic>
      <p:pic>
        <p:nvPicPr>
          <p:cNvPr id="13" name="Picture 12"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343757" y="10230571"/>
            <a:ext cx="4551330" cy="3528392"/>
          </a:xfrm>
          <a:prstGeom prst="rect">
            <a:avLst/>
          </a:prstGeom>
        </p:spPr>
      </p:pic>
      <p:pic>
        <p:nvPicPr>
          <p:cNvPr id="14" name="Picture 13"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3630" y="10329417"/>
            <a:ext cx="4752528" cy="3653953"/>
          </a:xfrm>
          <a:prstGeom prst="rect">
            <a:avLst/>
          </a:prstGeom>
        </p:spPr>
      </p:pic>
      <p:pic>
        <p:nvPicPr>
          <p:cNvPr id="15" name="Picture 14"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496157" y="10382971"/>
            <a:ext cx="4551330" cy="3528392"/>
          </a:xfrm>
          <a:prstGeom prst="rect">
            <a:avLst/>
          </a:prstGeom>
        </p:spPr>
      </p:pic>
      <p:grpSp>
        <p:nvGrpSpPr>
          <p:cNvPr id="16" name="Group 15"/>
          <p:cNvGrpSpPr/>
          <p:nvPr/>
        </p:nvGrpSpPr>
        <p:grpSpPr>
          <a:xfrm>
            <a:off x="10438830" y="10024617"/>
            <a:ext cx="9303857" cy="4703080"/>
            <a:chOff x="10438830" y="9485227"/>
            <a:chExt cx="9303857" cy="4703080"/>
          </a:xfrm>
        </p:grpSpPr>
        <p:pic>
          <p:nvPicPr>
            <p:cNvPr id="17" name="Picture 16"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38830" y="9485227"/>
              <a:ext cx="4752528" cy="3653953"/>
            </a:xfrm>
            <a:prstGeom prst="rect">
              <a:avLst/>
            </a:prstGeom>
          </p:spPr>
        </p:pic>
        <p:pic>
          <p:nvPicPr>
            <p:cNvPr id="18" name="Picture 17"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191357" y="9538781"/>
              <a:ext cx="4551330" cy="3528392"/>
            </a:xfrm>
            <a:prstGeom prst="rect">
              <a:avLst/>
            </a:prstGeom>
          </p:spPr>
        </p:pic>
        <p:sp>
          <p:nvSpPr>
            <p:cNvPr id="19" name="TextBox 18"/>
            <p:cNvSpPr txBox="1"/>
            <p:nvPr/>
          </p:nvSpPr>
          <p:spPr>
            <a:xfrm>
              <a:off x="10510838" y="13264977"/>
              <a:ext cx="9217024" cy="923330"/>
            </a:xfrm>
            <a:prstGeom prst="rect">
              <a:avLst/>
            </a:prstGeom>
            <a:noFill/>
          </p:spPr>
          <p:txBody>
            <a:bodyPr wrap="square" rtlCol="0">
              <a:spAutoFit/>
            </a:bodyPr>
            <a:lstStyle/>
            <a:p>
              <a:pPr lvl="0" defTabSz="4173538" eaLnBrk="1" hangingPunct="1">
                <a:spcBef>
                  <a:spcPct val="20000"/>
                </a:spcBef>
                <a:defRPr/>
              </a:pPr>
              <a:r>
                <a:rPr lang="en-US" sz="1800" i="1" kern="0" dirty="0">
                  <a:solidFill>
                    <a:srgbClr val="000000"/>
                  </a:solidFill>
                  <a:latin typeface="+mn-lt"/>
                  <a:cs typeface="Arial"/>
                </a:rPr>
                <a:t>Left: Slice through an multi-dimensional workspace in Q-lab. Algorithmic output fed into </a:t>
              </a:r>
              <a:r>
                <a:rPr lang="en-US" sz="1800" i="1" kern="0" dirty="0" err="1">
                  <a:solidFill>
                    <a:srgbClr val="000000"/>
                  </a:solidFill>
                  <a:latin typeface="+mn-lt"/>
                  <a:cs typeface="Arial"/>
                </a:rPr>
                <a:t>visualisation</a:t>
              </a:r>
              <a:r>
                <a:rPr lang="en-US" sz="1800" i="1" kern="0" dirty="0">
                  <a:solidFill>
                    <a:srgbClr val="000000"/>
                  </a:solidFill>
                  <a:latin typeface="+mn-lt"/>
                  <a:cs typeface="Arial"/>
                </a:rPr>
                <a:t> to show spherically integrated regions. Right: 3D representation of integration regions with Bragg peaks in </a:t>
              </a:r>
              <a:r>
                <a:rPr lang="en-US" sz="1800" i="1" kern="0" dirty="0" err="1">
                  <a:solidFill>
                    <a:srgbClr val="000000"/>
                  </a:solidFill>
                  <a:latin typeface="+mn-lt"/>
                  <a:cs typeface="Arial"/>
                </a:rPr>
                <a:t>Qlab</a:t>
              </a:r>
              <a:r>
                <a:rPr lang="en-US" sz="1800" i="1" kern="0" dirty="0">
                  <a:solidFill>
                    <a:srgbClr val="000000"/>
                  </a:solidFill>
                  <a:latin typeface="+mn-lt"/>
                  <a:cs typeface="Arial"/>
                </a:rPr>
                <a:t>. Both from </a:t>
              </a:r>
              <a:r>
                <a:rPr lang="en-US" sz="1800" i="1" kern="0" dirty="0" err="1">
                  <a:solidFill>
                    <a:srgbClr val="000000"/>
                  </a:solidFill>
                  <a:latin typeface="+mn-lt"/>
                  <a:cs typeface="Arial"/>
                </a:rPr>
                <a:t>cublic</a:t>
              </a:r>
              <a:r>
                <a:rPr lang="en-US" sz="1800" i="1" kern="0" dirty="0">
                  <a:solidFill>
                    <a:srgbClr val="000000"/>
                  </a:solidFill>
                  <a:latin typeface="+mn-lt"/>
                  <a:cs typeface="Arial"/>
                </a:rPr>
                <a:t> </a:t>
              </a:r>
              <a:r>
                <a:rPr lang="en-US" sz="1800" i="1" kern="0" dirty="0" err="1">
                  <a:solidFill>
                    <a:srgbClr val="000000"/>
                  </a:solidFill>
                  <a:latin typeface="+mn-lt"/>
                  <a:cs typeface="Arial"/>
                </a:rPr>
                <a:t>NaCl</a:t>
              </a:r>
              <a:r>
                <a:rPr lang="en-US" sz="1800" i="1" kern="0" dirty="0">
                  <a:solidFill>
                    <a:srgbClr val="000000"/>
                  </a:solidFill>
                  <a:latin typeface="+mn-lt"/>
                  <a:cs typeface="Arial"/>
                </a:rPr>
                <a:t> on SXD.</a:t>
              </a:r>
            </a:p>
          </p:txBody>
        </p:sp>
      </p:grpSp>
      <p:pic>
        <p:nvPicPr>
          <p:cNvPr id="20" name="Picture 19"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96030" y="10481817"/>
            <a:ext cx="4752528" cy="3653953"/>
          </a:xfrm>
          <a:prstGeom prst="rect">
            <a:avLst/>
          </a:prstGeom>
        </p:spPr>
      </p:pic>
      <p:pic>
        <p:nvPicPr>
          <p:cNvPr id="21" name="Picture 20" descr="Screen Shot 2013-07-01 at 14.00.4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504" y="1268760"/>
            <a:ext cx="2592288" cy="1993065"/>
          </a:xfrm>
          <a:prstGeom prst="rect">
            <a:avLst/>
          </a:prstGeom>
        </p:spPr>
      </p:pic>
      <p:pic>
        <p:nvPicPr>
          <p:cNvPr id="22" name="Picture 21" descr="NaCl_VSI.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04" y="3451751"/>
            <a:ext cx="2664296" cy="2065481"/>
          </a:xfrm>
          <a:prstGeom prst="rect">
            <a:avLst/>
          </a:prstGeom>
        </p:spPr>
      </p:pic>
    </p:spTree>
    <p:extLst>
      <p:ext uri="{BB962C8B-B14F-4D97-AF65-F5344CB8AC3E}">
        <p14:creationId xmlns:p14="http://schemas.microsoft.com/office/powerpoint/2010/main" val="121301439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Peak Integration</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251520" y="980728"/>
            <a:ext cx="5544616"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Heavily uses both </a:t>
            </a:r>
            <a:r>
              <a:rPr lang="en-GB" sz="2000" b="0" kern="0" dirty="0" err="1" smtClean="0">
                <a:solidFill>
                  <a:srgbClr val="000099"/>
                </a:solidFill>
                <a:latin typeface="+mn-lt"/>
                <a:cs typeface="+mn-cs"/>
              </a:rPr>
              <a:t>Mantid</a:t>
            </a:r>
            <a:r>
              <a:rPr lang="en-GB" sz="2000" b="0" kern="0" dirty="0" smtClean="0">
                <a:solidFill>
                  <a:srgbClr val="000099"/>
                </a:solidFill>
                <a:latin typeface="+mn-lt"/>
                <a:cs typeface="+mn-cs"/>
              </a:rPr>
              <a:t> and VATES</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Started out with a spherical integration algorithm</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Ellipsoid integration</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Experimenting with CCL approach </a:t>
            </a:r>
          </a:p>
        </p:txBody>
      </p:sp>
      <p:pic>
        <p:nvPicPr>
          <p:cNvPr id="5" name="Picture 4"/>
          <p:cNvPicPr>
            <a:picLocks noChangeAspect="1"/>
          </p:cNvPicPr>
          <p:nvPr/>
        </p:nvPicPr>
        <p:blipFill>
          <a:blip r:embed="rId3"/>
          <a:stretch>
            <a:fillRect/>
          </a:stretch>
        </p:blipFill>
        <p:spPr>
          <a:xfrm>
            <a:off x="251520" y="4005064"/>
            <a:ext cx="2053012" cy="1960449"/>
          </a:xfrm>
          <a:prstGeom prst="rect">
            <a:avLst/>
          </a:prstGeom>
        </p:spPr>
      </p:pic>
      <p:pic>
        <p:nvPicPr>
          <p:cNvPr id="6" name="Picture 5" descr="peak_animation.gi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9752" y="4005064"/>
            <a:ext cx="2130012" cy="1949462"/>
          </a:xfrm>
          <a:prstGeom prst="rect">
            <a:avLst/>
          </a:prstGeom>
        </p:spPr>
      </p:pic>
      <p:pic>
        <p:nvPicPr>
          <p:cNvPr id="2" name="Picture 1"/>
          <p:cNvPicPr>
            <a:picLocks noChangeAspect="1"/>
          </p:cNvPicPr>
          <p:nvPr/>
        </p:nvPicPr>
        <p:blipFill>
          <a:blip r:embed="rId5"/>
          <a:stretch>
            <a:fillRect/>
          </a:stretch>
        </p:blipFill>
        <p:spPr>
          <a:xfrm>
            <a:off x="5101761" y="3140968"/>
            <a:ext cx="4042239" cy="2220588"/>
          </a:xfrm>
          <a:prstGeom prst="rect">
            <a:avLst/>
          </a:prstGeom>
        </p:spPr>
      </p:pic>
      <p:pic>
        <p:nvPicPr>
          <p:cNvPr id="7" name="Picture 6"/>
          <p:cNvPicPr>
            <a:picLocks noChangeAspect="1"/>
          </p:cNvPicPr>
          <p:nvPr/>
        </p:nvPicPr>
        <p:blipFill>
          <a:blip r:embed="rId6"/>
          <a:stretch>
            <a:fillRect/>
          </a:stretch>
        </p:blipFill>
        <p:spPr>
          <a:xfrm>
            <a:off x="5724128" y="620688"/>
            <a:ext cx="2819428" cy="2467000"/>
          </a:xfrm>
          <a:prstGeom prst="rect">
            <a:avLst/>
          </a:prstGeom>
        </p:spPr>
      </p:pic>
    </p:spTree>
    <p:extLst>
      <p:ext uri="{BB962C8B-B14F-4D97-AF65-F5344CB8AC3E}">
        <p14:creationId xmlns:p14="http://schemas.microsoft.com/office/powerpoint/2010/main" val="2807818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MD Normalization</a:t>
            </a:r>
            <a:endParaRPr lang="en-GB" sz="2800" b="0" kern="0" dirty="0">
              <a:solidFill>
                <a:schemeClr val="tx2"/>
              </a:solidFill>
              <a:latin typeface="+mj-lt"/>
              <a:ea typeface="+mj-ea"/>
              <a:cs typeface="+mj-cs"/>
            </a:endParaRPr>
          </a:p>
        </p:txBody>
      </p:sp>
    </p:spTree>
    <p:extLst>
      <p:ext uri="{BB962C8B-B14F-4D97-AF65-F5344CB8AC3E}">
        <p14:creationId xmlns:p14="http://schemas.microsoft.com/office/powerpoint/2010/main" val="23377451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8313" y="115888"/>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Things that have worked well</a:t>
            </a:r>
            <a:endParaRPr lang="en-GB" sz="2800" b="0" kern="0" dirty="0">
              <a:solidFill>
                <a:schemeClr val="tx2"/>
              </a:solidFill>
              <a:latin typeface="+mj-lt"/>
              <a:ea typeface="+mj-ea"/>
              <a:cs typeface="+mj-cs"/>
            </a:endParaRPr>
          </a:p>
        </p:txBody>
      </p:sp>
      <p:sp>
        <p:nvSpPr>
          <p:cNvPr id="3" name="Content Placeholder 2"/>
          <p:cNvSpPr txBox="1">
            <a:spLocks/>
          </p:cNvSpPr>
          <p:nvPr/>
        </p:nvSpPr>
        <p:spPr>
          <a:xfrm>
            <a:off x="323528" y="1700808"/>
            <a:ext cx="8229600"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Drawing requirements from more than one facility</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Having developers working on the project at each facility</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kumimoji="0" lang="en-GB" sz="2000" b="0" i="0" u="none" strike="noStrike" kern="0" cap="none" spc="0" normalizeH="0" noProof="0" dirty="0" smtClean="0">
                <a:ln>
                  <a:noFill/>
                </a:ln>
                <a:solidFill>
                  <a:srgbClr val="000099"/>
                </a:solidFill>
                <a:effectLst/>
                <a:uLnTx/>
                <a:uFillTx/>
                <a:latin typeface="+mn-lt"/>
                <a:ea typeface="+mn-ea"/>
                <a:cs typeface="+mn-cs"/>
              </a:rPr>
              <a:t>Re-organising the team to be technique focused </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noProof="0" dirty="0" smtClean="0">
                <a:solidFill>
                  <a:srgbClr val="000099"/>
                </a:solidFill>
                <a:latin typeface="+mn-lt"/>
                <a:cs typeface="+mn-cs"/>
              </a:rPr>
              <a:t>Leaning on, and adding to an existing framework</a:t>
            </a:r>
            <a:endParaRPr kumimoji="0" lang="en-GB" sz="2000" b="0" i="0" u="none" strike="noStrike" kern="0" cap="none" spc="0" normalizeH="0" noProof="0" dirty="0" smtClean="0">
              <a:ln>
                <a:noFill/>
              </a:ln>
              <a:solidFill>
                <a:srgbClr val="000099"/>
              </a:solidFill>
              <a:effectLst/>
              <a:uLnTx/>
              <a:uFillTx/>
              <a:latin typeface="+mn-lt"/>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baseline="0" dirty="0" smtClean="0">
                <a:solidFill>
                  <a:srgbClr val="000099"/>
                </a:solidFill>
                <a:latin typeface="+mn-lt"/>
                <a:cs typeface="+mn-cs"/>
              </a:rPr>
              <a:t>Continuous</a:t>
            </a:r>
            <a:r>
              <a:rPr lang="en-GB" sz="2000" b="0" kern="0" dirty="0" smtClean="0">
                <a:solidFill>
                  <a:srgbClr val="000099"/>
                </a:solidFill>
                <a:latin typeface="+mn-lt"/>
                <a:cs typeface="+mn-cs"/>
              </a:rPr>
              <a:t> integration with regular releases</a:t>
            </a:r>
            <a:endParaRPr lang="en-GB" sz="2000" b="0" kern="0" dirty="0">
              <a:solidFill>
                <a:srgbClr val="000099"/>
              </a:solidFill>
              <a:latin typeface="+mn-lt"/>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Solving deployment issues early</a:t>
            </a: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8313" y="115888"/>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Things we could have done better</a:t>
            </a:r>
            <a:endParaRPr lang="en-GB" sz="2800" b="0" kern="0" dirty="0">
              <a:solidFill>
                <a:schemeClr val="tx2"/>
              </a:solidFill>
              <a:latin typeface="+mj-lt"/>
              <a:ea typeface="+mj-ea"/>
              <a:cs typeface="+mj-cs"/>
            </a:endParaRPr>
          </a:p>
        </p:txBody>
      </p:sp>
      <p:sp>
        <p:nvSpPr>
          <p:cNvPr id="3" name="Content Placeholder 2"/>
          <p:cNvSpPr txBox="1">
            <a:spLocks/>
          </p:cNvSpPr>
          <p:nvPr/>
        </p:nvSpPr>
        <p:spPr>
          <a:xfrm>
            <a:off x="395536" y="1196752"/>
            <a:ext cx="8229600" cy="4752975"/>
          </a:xfrm>
          <a:prstGeom prst="rect">
            <a:avLst/>
          </a:prstGeom>
        </p:spPr>
        <p:txBody>
          <a:bodyPr/>
          <a:lstStyle/>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Close collaboration with the users</a:t>
            </a:r>
            <a:endParaRPr kumimoji="0" lang="en-GB" sz="2000" b="0" i="0" u="none" strike="noStrike" kern="0" cap="none" spc="0" normalizeH="0" noProof="0" dirty="0" smtClean="0">
              <a:ln>
                <a:noFill/>
              </a:ln>
              <a:solidFill>
                <a:srgbClr val="000099"/>
              </a:solidFill>
              <a:effectLst/>
              <a:uLnTx/>
              <a:uFillTx/>
              <a:latin typeface="+mn-lt"/>
              <a:ea typeface="+mn-ea"/>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err="1" smtClean="0">
                <a:solidFill>
                  <a:srgbClr val="000099"/>
                </a:solidFill>
                <a:latin typeface="+mn-lt"/>
                <a:cs typeface="+mn-cs"/>
              </a:rPr>
              <a:t>Scriptability</a:t>
            </a:r>
            <a:r>
              <a:rPr lang="en-GB" sz="2000" b="0" kern="0" dirty="0" smtClean="0">
                <a:solidFill>
                  <a:srgbClr val="000099"/>
                </a:solidFill>
                <a:latin typeface="+mn-lt"/>
                <a:cs typeface="+mn-cs"/>
              </a:rPr>
              <a:t> considerations first</a:t>
            </a: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r>
              <a:rPr lang="en-GB" sz="2000" b="0" kern="0" dirty="0" smtClean="0">
                <a:solidFill>
                  <a:srgbClr val="000099"/>
                </a:solidFill>
                <a:latin typeface="+mn-lt"/>
                <a:cs typeface="+mn-cs"/>
              </a:rPr>
              <a:t>Better strategic direction and view with dedicated resources</a:t>
            </a:r>
          </a:p>
          <a:p>
            <a:pPr marL="457200" marR="0" lvl="0" indent="-457200" algn="l" defTabSz="914400" rtl="0" eaLnBrk="0" fontAlgn="base" latinLnBrk="0" hangingPunct="0">
              <a:lnSpc>
                <a:spcPct val="100000"/>
              </a:lnSpc>
              <a:spcBef>
                <a:spcPct val="20000"/>
              </a:spcBef>
              <a:spcAft>
                <a:spcPct val="0"/>
              </a:spcAft>
              <a:buClrTx/>
              <a:buSzTx/>
              <a:tabLst/>
              <a:defRPr/>
            </a:pPr>
            <a:endParaRPr lang="en-GB" sz="2000" b="0" kern="0" dirty="0" smtClean="0">
              <a:solidFill>
                <a:srgbClr val="000099"/>
              </a:solidFill>
              <a:latin typeface="+mn-lt"/>
              <a:cs typeface="+mn-cs"/>
            </a:endParaRPr>
          </a:p>
          <a:p>
            <a:pPr marL="457200" marR="0" lvl="0" indent="-457200" algn="l" defTabSz="914400" rtl="0" eaLnBrk="0" fontAlgn="base" latinLnBrk="0" hangingPunct="0">
              <a:lnSpc>
                <a:spcPct val="100000"/>
              </a:lnSpc>
              <a:spcBef>
                <a:spcPct val="20000"/>
              </a:spcBef>
              <a:spcAft>
                <a:spcPct val="0"/>
              </a:spcAft>
              <a:buClrTx/>
              <a:buSzTx/>
              <a:buFont typeface="+mj-lt"/>
              <a:buAutoNum type="arabicPeriod"/>
              <a:tabLst/>
              <a:defRPr/>
            </a:pPr>
            <a:endParaRPr lang="en-GB" sz="2400" b="0" kern="0" dirty="0" smtClean="0">
              <a:latin typeface="+mn-lt"/>
              <a:cs typeface="+mn-cs"/>
            </a:endParaRP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0" y="188913"/>
            <a:ext cx="8229600" cy="1143000"/>
          </a:xfrm>
          <a:prstGeom prst="rect">
            <a:avLst/>
          </a:prstGeom>
        </p:spPr>
        <p:txBody>
          <a:bodyPr/>
          <a:lstStyle/>
          <a:p>
            <a:pPr algn="ctr">
              <a:defRPr/>
            </a:pPr>
            <a:endParaRPr lang="en-GB" sz="6000" b="0" kern="0" dirty="0">
              <a:solidFill>
                <a:schemeClr val="tx2"/>
              </a:solidFill>
              <a:latin typeface="+mj-lt"/>
              <a:ea typeface="+mj-ea"/>
              <a:cs typeface="+mj-cs"/>
            </a:endParaRPr>
          </a:p>
        </p:txBody>
      </p:sp>
      <p:sp>
        <p:nvSpPr>
          <p:cNvPr id="3" name="Rectangle 3"/>
          <p:cNvSpPr txBox="1">
            <a:spLocks noChangeArrowheads="1"/>
          </p:cNvSpPr>
          <p:nvPr/>
        </p:nvSpPr>
        <p:spPr>
          <a:xfrm>
            <a:off x="395536" y="1124744"/>
            <a:ext cx="8568952" cy="4205287"/>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Highly pixelated instruments </a:t>
            </a:r>
          </a:p>
          <a:p>
            <a:pPr marL="342900" indent="-342900">
              <a:lnSpc>
                <a:spcPct val="90000"/>
              </a:lnSpc>
              <a:spcBef>
                <a:spcPct val="20000"/>
              </a:spcBef>
              <a:buFontTx/>
              <a:buChar char="•"/>
              <a:defRPr/>
            </a:pPr>
            <a:r>
              <a:rPr lang="en-GB" sz="2000" b="0" kern="0" dirty="0" smtClean="0">
                <a:solidFill>
                  <a:srgbClr val="000099"/>
                </a:solidFill>
                <a:latin typeface="+mn-lt"/>
                <a:cs typeface="+mn-cs"/>
              </a:rPr>
              <a:t>Large data volumes</a:t>
            </a:r>
          </a:p>
          <a:p>
            <a:pPr marL="342900" indent="-342900">
              <a:lnSpc>
                <a:spcPct val="90000"/>
              </a:lnSpc>
              <a:spcBef>
                <a:spcPct val="20000"/>
              </a:spcBef>
              <a:buFontTx/>
              <a:buChar char="•"/>
              <a:defRPr/>
            </a:pPr>
            <a:r>
              <a:rPr lang="en-GB" sz="2000" b="0" kern="0" dirty="0" smtClean="0">
                <a:solidFill>
                  <a:srgbClr val="000099"/>
                </a:solidFill>
                <a:latin typeface="+mn-lt"/>
                <a:cs typeface="+mn-cs"/>
              </a:rPr>
              <a:t>Many dimensions of interest</a:t>
            </a:r>
          </a:p>
          <a:p>
            <a:pPr marL="342900" indent="-342900">
              <a:lnSpc>
                <a:spcPct val="90000"/>
              </a:lnSpc>
              <a:spcBef>
                <a:spcPct val="20000"/>
              </a:spcBef>
              <a:buFontTx/>
              <a:buChar char="•"/>
              <a:defRPr/>
            </a:pPr>
            <a:r>
              <a:rPr lang="en-GB" sz="2000" b="0" kern="0" dirty="0" smtClean="0">
                <a:solidFill>
                  <a:srgbClr val="000099"/>
                </a:solidFill>
                <a:latin typeface="+mn-lt"/>
                <a:cs typeface="+mn-cs"/>
              </a:rPr>
              <a:t>Need for n-dimensional data manipulation</a:t>
            </a:r>
          </a:p>
          <a:p>
            <a:pPr marL="342900" indent="-342900">
              <a:lnSpc>
                <a:spcPct val="90000"/>
              </a:lnSpc>
              <a:spcBef>
                <a:spcPct val="20000"/>
              </a:spcBef>
              <a:buFontTx/>
              <a:buChar char="•"/>
              <a:defRPr/>
            </a:pPr>
            <a:r>
              <a:rPr lang="en-GB" sz="2000" b="0" kern="0" dirty="0" smtClean="0">
                <a:solidFill>
                  <a:srgbClr val="000099"/>
                </a:solidFill>
                <a:latin typeface="+mn-lt"/>
                <a:cs typeface="+mn-cs"/>
              </a:rPr>
              <a:t>One workbench required</a:t>
            </a:r>
          </a:p>
          <a:p>
            <a:pPr marL="800100" lvl="1"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11560" y="3140968"/>
            <a:ext cx="4212555" cy="28541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7" name="Line 3"/>
          <p:cNvSpPr>
            <a:spLocks noChangeShapeType="1"/>
          </p:cNvSpPr>
          <p:nvPr/>
        </p:nvSpPr>
        <p:spPr bwMode="auto">
          <a:xfrm>
            <a:off x="3620528" y="3820898"/>
            <a:ext cx="1062" cy="1007674"/>
          </a:xfrm>
          <a:prstGeom prst="line">
            <a:avLst/>
          </a:prstGeom>
          <a:noFill/>
          <a:ln w="36000">
            <a:solidFill>
              <a:srgbClr val="FF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8" name="Line 4"/>
          <p:cNvSpPr>
            <a:spLocks noChangeShapeType="1"/>
          </p:cNvSpPr>
          <p:nvPr/>
        </p:nvSpPr>
        <p:spPr bwMode="auto">
          <a:xfrm>
            <a:off x="611560" y="4148642"/>
            <a:ext cx="4212555" cy="125543"/>
          </a:xfrm>
          <a:prstGeom prst="line">
            <a:avLst/>
          </a:prstGeom>
          <a:noFill/>
          <a:ln w="36000">
            <a:solidFill>
              <a:srgbClr val="00008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9" name="Text Box 5"/>
          <p:cNvSpPr txBox="1">
            <a:spLocks noChangeArrowheads="1"/>
          </p:cNvSpPr>
          <p:nvPr/>
        </p:nvSpPr>
        <p:spPr bwMode="auto">
          <a:xfrm>
            <a:off x="2994323" y="3971994"/>
            <a:ext cx="535989" cy="2699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5pPr>
            <a:lvl6pPr marL="25146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6pPr>
            <a:lvl7pPr marL="29718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7pPr>
            <a:lvl8pPr marL="34290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8pPr>
            <a:lvl9pPr marL="38862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9pPr>
          </a:lstStyle>
          <a:p>
            <a:pPr>
              <a:buClrTx/>
              <a:buFontTx/>
              <a:buNone/>
            </a:pPr>
            <a:r>
              <a:rPr lang="en-GB" sz="2200" dirty="0" smtClean="0">
                <a:solidFill>
                  <a:srgbClr val="000080"/>
                </a:solidFill>
              </a:rPr>
              <a:t>160</a:t>
            </a:r>
            <a:r>
              <a:rPr lang="en-GB" sz="2200" dirty="0" smtClean="0">
                <a:solidFill>
                  <a:srgbClr val="000080"/>
                </a:solidFill>
                <a:latin typeface="Ume P Mincho S3" charset="0"/>
                <a:cs typeface="Ume P Mincho S3" charset="0"/>
              </a:rPr>
              <a:t>º</a:t>
            </a:r>
            <a:r>
              <a:rPr lang="en-GB" sz="2200" dirty="0" smtClean="0">
                <a:solidFill>
                  <a:srgbClr val="000080"/>
                </a:solidFill>
              </a:rPr>
              <a:t> </a:t>
            </a:r>
            <a:endParaRPr lang="en-GB" sz="2200" dirty="0">
              <a:solidFill>
                <a:srgbClr val="000080"/>
              </a:solidFill>
            </a:endParaRPr>
          </a:p>
        </p:txBody>
      </p:sp>
      <p:sp>
        <p:nvSpPr>
          <p:cNvPr id="10" name="Text Box 6"/>
          <p:cNvSpPr txBox="1">
            <a:spLocks noChangeArrowheads="1"/>
          </p:cNvSpPr>
          <p:nvPr/>
        </p:nvSpPr>
        <p:spPr bwMode="auto">
          <a:xfrm>
            <a:off x="3620528" y="4319735"/>
            <a:ext cx="655923" cy="2699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5pPr>
            <a:lvl6pPr marL="25146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6pPr>
            <a:lvl7pPr marL="29718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7pPr>
            <a:lvl8pPr marL="34290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8pPr>
            <a:lvl9pPr marL="38862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9pPr>
          </a:lstStyle>
          <a:p>
            <a:pPr>
              <a:buClrTx/>
              <a:buFontTx/>
              <a:buNone/>
            </a:pPr>
            <a:r>
              <a:rPr lang="en-GB" sz="2200">
                <a:solidFill>
                  <a:srgbClr val="FF0000"/>
                </a:solidFill>
              </a:rPr>
              <a:t>+/- 15</a:t>
            </a:r>
            <a:r>
              <a:rPr lang="en-GB" sz="2200">
                <a:solidFill>
                  <a:srgbClr val="FF0000"/>
                </a:solidFill>
                <a:latin typeface="Ume P Mincho S3" charset="0"/>
                <a:cs typeface="Ume P Mincho S3" charset="0"/>
              </a:rPr>
              <a:t>º</a:t>
            </a:r>
          </a:p>
        </p:txBody>
      </p:sp>
      <p:sp>
        <p:nvSpPr>
          <p:cNvPr id="11" name="Text Box 7"/>
          <p:cNvSpPr txBox="1">
            <a:spLocks noChangeArrowheads="1"/>
          </p:cNvSpPr>
          <p:nvPr/>
        </p:nvSpPr>
        <p:spPr bwMode="auto">
          <a:xfrm>
            <a:off x="674180" y="3393164"/>
            <a:ext cx="2048433" cy="150762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5000" rIns="90000" bIns="45000"/>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5pPr>
            <a:lvl6pPr marL="25146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6pPr>
            <a:lvl7pPr marL="29718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7pPr>
            <a:lvl8pPr marL="34290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8pPr>
            <a:lvl9pPr marL="3886200" indent="-228600" defTabSz="449263" fontAlgn="base">
              <a:lnSpc>
                <a:spcPct val="88000"/>
              </a:lnSpc>
              <a:spcBef>
                <a:spcPct val="0"/>
              </a:spcBef>
              <a:spcAft>
                <a:spcPct val="0"/>
              </a:spcAft>
              <a:buClr>
                <a:srgbClr val="000000"/>
              </a:buClr>
              <a:buSzPct val="100000"/>
              <a:buFont typeface="Times New Roman" charset="0"/>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rgbClr val="000000"/>
                </a:solidFill>
                <a:latin typeface="Arial" charset="0"/>
                <a:ea typeface="ＭＳ Ｐゴシック" charset="0"/>
                <a:cs typeface="Droid Sans Fallback" charset="0"/>
              </a:defRPr>
            </a:lvl9pPr>
          </a:lstStyle>
          <a:p>
            <a:pPr>
              <a:buClrTx/>
              <a:buFontTx/>
              <a:buNone/>
            </a:pPr>
            <a:r>
              <a:rPr lang="en-GB" sz="2200" dirty="0" smtClean="0">
                <a:solidFill>
                  <a:srgbClr val="FFFF00"/>
                </a:solidFill>
              </a:rPr>
              <a:t>1520 </a:t>
            </a:r>
            <a:r>
              <a:rPr lang="en-GB" sz="2200" dirty="0" smtClean="0">
                <a:solidFill>
                  <a:srgbClr val="FFFF00"/>
                </a:solidFill>
              </a:rPr>
              <a:t>tubes</a:t>
            </a:r>
          </a:p>
          <a:p>
            <a:pPr>
              <a:buClrTx/>
              <a:buFontTx/>
              <a:buNone/>
            </a:pPr>
            <a:endParaRPr lang="en-GB" sz="2200" dirty="0" smtClean="0">
              <a:solidFill>
                <a:srgbClr val="FFFF00"/>
              </a:solidFill>
            </a:endParaRPr>
          </a:p>
          <a:p>
            <a:pPr>
              <a:buClrTx/>
              <a:buFontTx/>
              <a:buNone/>
            </a:pPr>
            <a:r>
              <a:rPr lang="en-GB" sz="2200" dirty="0" smtClean="0">
                <a:solidFill>
                  <a:srgbClr val="FFFF00"/>
                </a:solidFill>
              </a:rPr>
              <a:t>x 128 pixels</a:t>
            </a:r>
          </a:p>
          <a:p>
            <a:pPr>
              <a:buClrTx/>
              <a:buFontTx/>
              <a:buNone/>
            </a:pPr>
            <a:endParaRPr lang="en-GB" sz="2200" dirty="0" smtClean="0">
              <a:solidFill>
                <a:srgbClr val="FFFF00"/>
              </a:solidFill>
            </a:endParaRPr>
          </a:p>
          <a:p>
            <a:pPr>
              <a:buClrTx/>
              <a:buFontTx/>
              <a:buNone/>
            </a:pPr>
            <a:r>
              <a:rPr lang="en-GB" sz="2200" dirty="0" smtClean="0">
                <a:solidFill>
                  <a:srgbClr val="FFFF00"/>
                </a:solidFill>
              </a:rPr>
              <a:t>x 5000 time </a:t>
            </a:r>
            <a:r>
              <a:rPr lang="en-GB" sz="2200" dirty="0" smtClean="0">
                <a:solidFill>
                  <a:srgbClr val="FFFF00"/>
                </a:solidFill>
              </a:rPr>
              <a:t>channels</a:t>
            </a:r>
            <a:endParaRPr lang="en-GB" sz="2200" dirty="0">
              <a:solidFill>
                <a:srgbClr val="FFFF00"/>
              </a:solidFill>
            </a:endParaRPr>
          </a:p>
        </p:txBody>
      </p:sp>
      <p:sp>
        <p:nvSpPr>
          <p:cNvPr id="19" name="Rectangle 2"/>
          <p:cNvSpPr txBox="1">
            <a:spLocks noChangeArrowheads="1"/>
          </p:cNvSpPr>
          <p:nvPr/>
        </p:nvSpPr>
        <p:spPr>
          <a:xfrm>
            <a:off x="152400" y="341313"/>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VATES : The problem</a:t>
            </a:r>
            <a:endParaRPr lang="en-GB" sz="2800" b="0" kern="0" dirty="0">
              <a:solidFill>
                <a:schemeClr val="tx2"/>
              </a:solidFill>
              <a:latin typeface="+mj-lt"/>
              <a:ea typeface="+mj-ea"/>
              <a:cs typeface="+mj-cs"/>
            </a:endParaRPr>
          </a:p>
        </p:txBody>
      </p:sp>
      <p:pic>
        <p:nvPicPr>
          <p:cNvPr id="2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980728"/>
            <a:ext cx="2736304" cy="4118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299548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8313" y="115888"/>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Looking Forwards</a:t>
            </a:r>
            <a:endParaRPr lang="en-GB" sz="2800" b="0" kern="0" dirty="0">
              <a:solidFill>
                <a:schemeClr val="tx2"/>
              </a:solidFill>
              <a:latin typeface="+mj-lt"/>
              <a:ea typeface="+mj-ea"/>
              <a:cs typeface="+mj-cs"/>
            </a:endParaRPr>
          </a:p>
        </p:txBody>
      </p:sp>
      <p:sp>
        <p:nvSpPr>
          <p:cNvPr id="4" name="Content Placeholder 2"/>
          <p:cNvSpPr txBox="1">
            <a:spLocks/>
          </p:cNvSpPr>
          <p:nvPr/>
        </p:nvSpPr>
        <p:spPr>
          <a:xfrm>
            <a:off x="323528" y="980728"/>
            <a:ext cx="8229600" cy="4752975"/>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Complete </a:t>
            </a:r>
            <a:r>
              <a:rPr kumimoji="0" lang="en-GB" sz="2000" b="0" i="0" u="none" strike="noStrike" kern="0" cap="none" spc="0" normalizeH="0" baseline="0" noProof="0" dirty="0" err="1" smtClean="0">
                <a:ln>
                  <a:noFill/>
                </a:ln>
                <a:solidFill>
                  <a:srgbClr val="000099"/>
                </a:solidFill>
                <a:effectLst/>
                <a:uLnTx/>
                <a:uFillTx/>
                <a:latin typeface="+mn-lt"/>
                <a:ea typeface="+mn-ea"/>
                <a:cs typeface="+mn-cs"/>
              </a:rPr>
              <a:t>scriptability</a:t>
            </a:r>
            <a:r>
              <a:rPr kumimoji="0" lang="en-GB" sz="2000" b="0" i="0" u="none" strike="noStrike" kern="0" cap="none" spc="0" normalizeH="0" baseline="0" noProof="0" dirty="0" smtClean="0">
                <a:ln>
                  <a:noFill/>
                </a:ln>
                <a:solidFill>
                  <a:srgbClr val="000099"/>
                </a:solidFill>
                <a:effectLst/>
                <a:uLnTx/>
                <a:uFillTx/>
                <a:latin typeface="+mn-lt"/>
                <a:ea typeface="+mn-ea"/>
                <a:cs typeface="+mn-cs"/>
              </a:rPr>
              <a:t>.</a:t>
            </a:r>
            <a:r>
              <a:rPr kumimoji="0" lang="en-GB" sz="2000" b="0" i="0" u="none" strike="noStrike" kern="0" cap="none" spc="0" normalizeH="0" noProof="0" dirty="0" smtClean="0">
                <a:ln>
                  <a:noFill/>
                </a:ln>
                <a:solidFill>
                  <a:srgbClr val="000099"/>
                </a:solidFill>
                <a:effectLst/>
                <a:uLnTx/>
                <a:uFillTx/>
                <a:latin typeface="+mn-lt"/>
                <a:ea typeface="+mn-ea"/>
                <a:cs typeface="+mn-cs"/>
              </a:rPr>
              <a:t> </a:t>
            </a:r>
            <a:r>
              <a:rPr lang="en-GB" sz="2000" b="0" kern="0" dirty="0" smtClean="0">
                <a:solidFill>
                  <a:srgbClr val="000099"/>
                </a:solidFill>
                <a:latin typeface="+mn-lt"/>
                <a:cs typeface="+mn-cs"/>
              </a:rPr>
              <a:t>A well thought out API.</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GB" sz="2000" b="0" i="0" u="none" strike="noStrike" kern="0" cap="none" spc="0" normalizeH="0" baseline="0" noProof="0" dirty="0" smtClean="0">
                <a:ln>
                  <a:noFill/>
                </a:ln>
                <a:solidFill>
                  <a:srgbClr val="000099"/>
                </a:solidFill>
                <a:effectLst/>
                <a:uLnTx/>
                <a:uFillTx/>
                <a:latin typeface="+mn-lt"/>
                <a:ea typeface="+mn-ea"/>
                <a:cs typeface="+mn-cs"/>
              </a:rPr>
              <a:t>Better cohesion between tools.</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MD normalization work.</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Processing of large </a:t>
            </a:r>
            <a:r>
              <a:rPr lang="en-GB" sz="2000" b="0" kern="0" dirty="0" err="1" smtClean="0">
                <a:solidFill>
                  <a:srgbClr val="000099"/>
                </a:solidFill>
                <a:latin typeface="+mn-lt"/>
                <a:cs typeface="+mn-cs"/>
              </a:rPr>
              <a:t>datafiles</a:t>
            </a:r>
            <a:r>
              <a:rPr lang="en-GB" sz="2000" b="0" kern="0" dirty="0" smtClean="0">
                <a:solidFill>
                  <a:srgbClr val="000099"/>
                </a:solidFill>
                <a:latin typeface="+mn-lt"/>
                <a:cs typeface="+mn-cs"/>
              </a:rPr>
              <a:t>.</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Turning our attention to MPI and GPU processing</a:t>
            </a: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lang="en-GB" sz="2000" b="0" kern="0" dirty="0" smtClean="0">
                <a:solidFill>
                  <a:srgbClr val="000099"/>
                </a:solidFill>
                <a:latin typeface="+mn-lt"/>
                <a:cs typeface="+mn-cs"/>
              </a:rPr>
              <a:t>Continued scientific </a:t>
            </a:r>
            <a:r>
              <a:rPr lang="en-GB" sz="2000" b="0" kern="0" smtClean="0">
                <a:solidFill>
                  <a:srgbClr val="000099"/>
                </a:solidFill>
                <a:latin typeface="+mn-lt"/>
                <a:cs typeface="+mn-cs"/>
              </a:rPr>
              <a:t>led development</a:t>
            </a:r>
            <a:endParaRPr lang="en-GB" sz="2000" b="0" kern="0" dirty="0" smtClean="0">
              <a:solidFill>
                <a:srgbClr val="000099"/>
              </a:solidFill>
              <a:latin typeface="+mn-lt"/>
              <a:cs typeface="+mn-cs"/>
            </a:endParaRPr>
          </a:p>
          <a:p>
            <a:pPr marR="0" lvl="0" algn="l" defTabSz="914400" rtl="0" eaLnBrk="0" fontAlgn="base" latinLnBrk="0" hangingPunct="0">
              <a:lnSpc>
                <a:spcPct val="100000"/>
              </a:lnSpc>
              <a:spcBef>
                <a:spcPct val="20000"/>
              </a:spcBef>
              <a:spcAft>
                <a:spcPct val="0"/>
              </a:spcAft>
              <a:buClrTx/>
              <a:buSzTx/>
              <a:tabLst/>
              <a:defRPr/>
            </a:pPr>
            <a:endParaRPr lang="en-GB" sz="2000" b="0" kern="0" dirty="0" smtClean="0">
              <a:solidFill>
                <a:srgbClr val="000099"/>
              </a:solidFill>
              <a:latin typeface="+mn-lt"/>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GB" sz="2000" b="0" i="0" u="none" strike="noStrike" kern="0" cap="none" spc="0" normalizeH="0" baseline="0" noProof="0" dirty="0" smtClean="0">
              <a:ln>
                <a:noFill/>
              </a:ln>
              <a:solidFill>
                <a:srgbClr val="000099"/>
              </a:solidFill>
              <a:effectLst/>
              <a:uLnTx/>
              <a:uFillTx/>
              <a:latin typeface="+mn-lt"/>
              <a:ea typeface="+mn-ea"/>
              <a:cs typeface="+mn-cs"/>
            </a:endParaRP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395536" y="1268760"/>
            <a:ext cx="4824536" cy="4205287"/>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Containers and pipeline for multi-dimensional data</a:t>
            </a:r>
          </a:p>
          <a:p>
            <a:pPr marL="342900" indent="-342900">
              <a:lnSpc>
                <a:spcPct val="90000"/>
              </a:lnSpc>
              <a:spcBef>
                <a:spcPct val="20000"/>
              </a:spcBef>
              <a:buFontTx/>
              <a:buChar char="•"/>
              <a:defRPr/>
            </a:pPr>
            <a:r>
              <a:rPr lang="en-GB" sz="2000" b="0" kern="0" dirty="0" smtClean="0">
                <a:solidFill>
                  <a:srgbClr val="000099"/>
                </a:solidFill>
                <a:latin typeface="+mn-lt"/>
                <a:cs typeface="+mn-cs"/>
              </a:rPr>
              <a:t>Visualisation of multi-dimensional data</a:t>
            </a:r>
            <a:endParaRPr lang="en-GB" sz="2000" b="0" dirty="0">
              <a:solidFill>
                <a:srgbClr val="000099"/>
              </a:solidFill>
              <a:latin typeface="+mn-lt"/>
              <a:cs typeface="+mn-cs"/>
              <a:sym typeface="Symbol" pitchFamily="18" charset="2"/>
            </a:endParaRPr>
          </a:p>
          <a:p>
            <a:pPr marL="342900" indent="-342900">
              <a:lnSpc>
                <a:spcPct val="90000"/>
              </a:lnSpc>
              <a:spcBef>
                <a:spcPct val="20000"/>
              </a:spcBef>
              <a:buFontTx/>
              <a:buChar char="•"/>
              <a:defRPr/>
            </a:pPr>
            <a:r>
              <a:rPr lang="en-GB" sz="2000" b="0" kern="0" dirty="0" smtClean="0">
                <a:solidFill>
                  <a:srgbClr val="000099"/>
                </a:solidFill>
                <a:latin typeface="+mn-lt"/>
                <a:cs typeface="+mn-cs"/>
              </a:rPr>
              <a:t>Simulation and fitting of multi-dimensional data</a:t>
            </a:r>
          </a:p>
          <a:p>
            <a:pPr marL="342900" indent="-342900">
              <a:lnSpc>
                <a:spcPct val="90000"/>
              </a:lnSpc>
              <a:spcBef>
                <a:spcPct val="20000"/>
              </a:spcBef>
              <a:buFontTx/>
              <a:buChar char="•"/>
              <a:defRPr/>
            </a:pPr>
            <a:r>
              <a:rPr lang="en-GB" sz="2000" b="0" kern="0" dirty="0" smtClean="0">
                <a:solidFill>
                  <a:srgbClr val="000099"/>
                </a:solidFill>
                <a:latin typeface="+mn-lt"/>
                <a:cs typeface="+mn-cs"/>
              </a:rPr>
              <a:t>Pluggable/Extendable in many ways</a:t>
            </a:r>
            <a:endParaRPr lang="en-GB" sz="2000" b="0" kern="0" dirty="0">
              <a:solidFill>
                <a:srgbClr val="000099"/>
              </a:solidFill>
              <a:latin typeface="+mn-lt"/>
              <a:cs typeface="+mn-cs"/>
            </a:endParaRPr>
          </a:p>
          <a:p>
            <a:pPr marL="800100" lvl="1"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sp>
        <p:nvSpPr>
          <p:cNvPr id="6" name="Rectangle 2"/>
          <p:cNvSpPr txBox="1">
            <a:spLocks noChangeArrowheads="1"/>
          </p:cNvSpPr>
          <p:nvPr/>
        </p:nvSpPr>
        <p:spPr>
          <a:xfrm>
            <a:off x="152400" y="341313"/>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VATES : Requirements</a:t>
            </a:r>
            <a:endParaRPr lang="en-GB" sz="2800" b="0" kern="0" dirty="0">
              <a:solidFill>
                <a:schemeClr val="tx2"/>
              </a:solidFill>
              <a:latin typeface="+mj-lt"/>
              <a:ea typeface="+mj-ea"/>
              <a:cs typeface="+mj-cs"/>
            </a:endParaRPr>
          </a:p>
        </p:txBody>
      </p:sp>
      <p:pic>
        <p:nvPicPr>
          <p:cNvPr id="12" name="Picture 11"/>
          <p:cNvPicPr>
            <a:picLocks noChangeAspect="1"/>
          </p:cNvPicPr>
          <p:nvPr/>
        </p:nvPicPr>
        <p:blipFill>
          <a:blip r:embed="rId3"/>
          <a:stretch>
            <a:fillRect/>
          </a:stretch>
        </p:blipFill>
        <p:spPr>
          <a:xfrm>
            <a:off x="5292080" y="1052736"/>
            <a:ext cx="2981184" cy="443711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7200" y="0"/>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Platform Design </a:t>
            </a:r>
            <a:r>
              <a:rPr lang="en-GB" sz="2800" b="0" kern="0" dirty="0">
                <a:solidFill>
                  <a:schemeClr val="tx2"/>
                </a:solidFill>
                <a:latin typeface="+mj-lt"/>
                <a:ea typeface="+mj-ea"/>
                <a:cs typeface="+mj-cs"/>
              </a:rPr>
              <a:t>Choice: </a:t>
            </a:r>
            <a:r>
              <a:rPr lang="en-GB" sz="2800" b="0" kern="0" dirty="0" err="1">
                <a:solidFill>
                  <a:schemeClr val="tx2"/>
                </a:solidFill>
                <a:latin typeface="+mj-lt"/>
                <a:ea typeface="+mj-ea"/>
                <a:cs typeface="+mj-cs"/>
              </a:rPr>
              <a:t>Mantid</a:t>
            </a:r>
            <a:endParaRPr lang="en-GB" sz="2800" b="0" kern="0" dirty="0">
              <a:solidFill>
                <a:schemeClr val="tx2"/>
              </a:solidFill>
              <a:latin typeface="+mj-lt"/>
              <a:ea typeface="+mj-ea"/>
              <a:cs typeface="+mj-cs"/>
            </a:endParaRPr>
          </a:p>
        </p:txBody>
      </p:sp>
      <p:sp>
        <p:nvSpPr>
          <p:cNvPr id="3" name="Rectangle 3"/>
          <p:cNvSpPr txBox="1">
            <a:spLocks noChangeArrowheads="1"/>
          </p:cNvSpPr>
          <p:nvPr/>
        </p:nvSpPr>
        <p:spPr>
          <a:xfrm>
            <a:off x="395536" y="2276872"/>
            <a:ext cx="6264696" cy="1944216"/>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Overlap </a:t>
            </a:r>
            <a:r>
              <a:rPr lang="en-GB" sz="2000" b="0" kern="0" dirty="0">
                <a:solidFill>
                  <a:srgbClr val="000099"/>
                </a:solidFill>
                <a:latin typeface="+mn-lt"/>
                <a:cs typeface="+mn-cs"/>
              </a:rPr>
              <a:t>in t</a:t>
            </a:r>
            <a:r>
              <a:rPr lang="en-GB" sz="2000" b="0" kern="0" dirty="0" smtClean="0">
                <a:solidFill>
                  <a:srgbClr val="000099"/>
                </a:solidFill>
                <a:latin typeface="+mn-lt"/>
                <a:cs typeface="+mn-cs"/>
              </a:rPr>
              <a:t>arget platforms</a:t>
            </a:r>
            <a:endParaRPr lang="en-GB" sz="2000" b="0" kern="0" dirty="0">
              <a:solidFill>
                <a:srgbClr val="000099"/>
              </a:solidFill>
              <a:latin typeface="+mn-lt"/>
              <a:cs typeface="+mn-cs"/>
            </a:endParaRPr>
          </a:p>
          <a:p>
            <a:pPr marL="342900" lvl="1" indent="-342900">
              <a:lnSpc>
                <a:spcPct val="90000"/>
              </a:lnSpc>
              <a:spcBef>
                <a:spcPct val="20000"/>
              </a:spcBef>
              <a:buFontTx/>
              <a:buChar char="•"/>
              <a:defRPr/>
            </a:pPr>
            <a:r>
              <a:rPr lang="en-GB" sz="2000" b="0" kern="0" dirty="0">
                <a:solidFill>
                  <a:srgbClr val="000099"/>
                </a:solidFill>
                <a:cs typeface="+mn-cs"/>
              </a:rPr>
              <a:t>Overlap in common </a:t>
            </a:r>
            <a:r>
              <a:rPr lang="en-GB" sz="2000" b="0" kern="0" dirty="0" smtClean="0">
                <a:solidFill>
                  <a:srgbClr val="000099"/>
                </a:solidFill>
                <a:cs typeface="+mn-cs"/>
              </a:rPr>
              <a:t>functionality</a:t>
            </a:r>
          </a:p>
          <a:p>
            <a:pPr marL="342900" lvl="1" indent="-342900">
              <a:lnSpc>
                <a:spcPct val="90000"/>
              </a:lnSpc>
              <a:spcBef>
                <a:spcPct val="20000"/>
              </a:spcBef>
              <a:buFontTx/>
              <a:buChar char="•"/>
              <a:defRPr/>
            </a:pPr>
            <a:r>
              <a:rPr lang="en-GB" sz="2000" b="0" kern="0" dirty="0" smtClean="0">
                <a:solidFill>
                  <a:srgbClr val="000099"/>
                </a:solidFill>
                <a:cs typeface="+mn-cs"/>
              </a:rPr>
              <a:t>Assemble one continuous chain</a:t>
            </a:r>
          </a:p>
          <a:p>
            <a:pPr marL="342900" lvl="1" indent="-342900">
              <a:lnSpc>
                <a:spcPct val="90000"/>
              </a:lnSpc>
              <a:spcBef>
                <a:spcPct val="20000"/>
              </a:spcBef>
              <a:buFontTx/>
              <a:buChar char="•"/>
              <a:defRPr/>
            </a:pPr>
            <a:r>
              <a:rPr lang="en-GB" sz="2000" b="0" kern="0" dirty="0">
                <a:solidFill>
                  <a:srgbClr val="000099"/>
                </a:solidFill>
                <a:cs typeface="+mn-cs"/>
              </a:rPr>
              <a:t>Shared maintenance </a:t>
            </a:r>
            <a:r>
              <a:rPr lang="en-GB" sz="2000" b="0" kern="0" dirty="0" smtClean="0">
                <a:solidFill>
                  <a:srgbClr val="000099"/>
                </a:solidFill>
                <a:cs typeface="+mn-cs"/>
              </a:rPr>
              <a:t>effort</a:t>
            </a:r>
          </a:p>
          <a:p>
            <a:pPr marL="342900" lvl="1" indent="-342900">
              <a:lnSpc>
                <a:spcPct val="90000"/>
              </a:lnSpc>
              <a:spcBef>
                <a:spcPct val="20000"/>
              </a:spcBef>
              <a:buFontTx/>
              <a:buChar char="•"/>
              <a:defRPr/>
            </a:pPr>
            <a:r>
              <a:rPr lang="en-GB" sz="2000" b="0" kern="0" dirty="0" smtClean="0">
                <a:solidFill>
                  <a:srgbClr val="000099"/>
                </a:solidFill>
                <a:cs typeface="+mn-cs"/>
              </a:rPr>
              <a:t>No need for another standalone tool</a:t>
            </a:r>
          </a:p>
          <a:p>
            <a:pPr marL="342900" lvl="1" indent="-342900">
              <a:lnSpc>
                <a:spcPct val="90000"/>
              </a:lnSpc>
              <a:spcBef>
                <a:spcPct val="20000"/>
              </a:spcBef>
              <a:defRPr/>
            </a:pPr>
            <a:endParaRPr lang="en-GB" sz="2000" b="0" kern="0" dirty="0">
              <a:cs typeface="+mn-cs"/>
            </a:endParaRPr>
          </a:p>
          <a:p>
            <a:pPr marL="342900"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sp>
        <p:nvSpPr>
          <p:cNvPr id="5" name="Rectangle 3"/>
          <p:cNvSpPr txBox="1">
            <a:spLocks noChangeArrowheads="1"/>
          </p:cNvSpPr>
          <p:nvPr/>
        </p:nvSpPr>
        <p:spPr>
          <a:xfrm>
            <a:off x="395536" y="332656"/>
            <a:ext cx="7992888" cy="1728192"/>
          </a:xfrm>
          <a:prstGeom prst="rect">
            <a:avLst/>
          </a:prstGeom>
        </p:spPr>
        <p:txBody>
          <a:bodyPr/>
          <a:lstStyle/>
          <a:p>
            <a:pPr marL="342900" indent="-342900">
              <a:lnSpc>
                <a:spcPct val="90000"/>
              </a:lnSpc>
              <a:spcBef>
                <a:spcPct val="20000"/>
              </a:spcBef>
              <a:buFontTx/>
              <a:buChar char="•"/>
              <a:defRPr/>
            </a:pPr>
            <a:endParaRPr lang="en-GB" sz="2000" b="0" kern="0" dirty="0">
              <a:latin typeface="+mn-lt"/>
              <a:cs typeface="+mn-cs"/>
            </a:endParaRPr>
          </a:p>
          <a:p>
            <a:pPr marL="342900" lvl="1" indent="-342900">
              <a:lnSpc>
                <a:spcPct val="90000"/>
              </a:lnSpc>
              <a:spcBef>
                <a:spcPct val="20000"/>
              </a:spcBef>
              <a:defRPr/>
            </a:pPr>
            <a:r>
              <a:rPr lang="en-GB" sz="2000" b="0" kern="0" dirty="0" err="1">
                <a:solidFill>
                  <a:srgbClr val="000099"/>
                </a:solidFill>
                <a:cs typeface="+mn-cs"/>
              </a:rPr>
              <a:t>Mantid</a:t>
            </a:r>
            <a:r>
              <a:rPr lang="en-GB" sz="2000" b="0" kern="0" dirty="0">
                <a:solidFill>
                  <a:srgbClr val="000099"/>
                </a:solidFill>
                <a:cs typeface="+mn-cs"/>
              </a:rPr>
              <a:t>: Instrument and technique independent Data Reduction </a:t>
            </a:r>
            <a:r>
              <a:rPr lang="en-GB" sz="2000" b="0" kern="0" dirty="0" smtClean="0">
                <a:solidFill>
                  <a:srgbClr val="000099"/>
                </a:solidFill>
                <a:cs typeface="+mn-cs"/>
              </a:rPr>
              <a:t>	 and </a:t>
            </a:r>
            <a:r>
              <a:rPr lang="en-GB" sz="2000" b="0" kern="0" dirty="0">
                <a:solidFill>
                  <a:srgbClr val="000099"/>
                </a:solidFill>
                <a:cs typeface="+mn-cs"/>
              </a:rPr>
              <a:t>Analysis</a:t>
            </a:r>
            <a:r>
              <a:rPr lang="en-GB" sz="2000" b="0" kern="0" dirty="0" smtClean="0">
                <a:solidFill>
                  <a:srgbClr val="000099"/>
                </a:solidFill>
                <a:cs typeface="+mn-cs"/>
              </a:rPr>
              <a:t>.</a:t>
            </a:r>
          </a:p>
          <a:p>
            <a:pPr marL="342900" lvl="1" indent="-342900">
              <a:lnSpc>
                <a:spcPct val="90000"/>
              </a:lnSpc>
              <a:spcBef>
                <a:spcPct val="20000"/>
              </a:spcBef>
              <a:defRPr/>
            </a:pPr>
            <a:endParaRPr lang="en-GB" sz="2000" b="0" kern="0" dirty="0" smtClean="0">
              <a:solidFill>
                <a:srgbClr val="000099"/>
              </a:solidFill>
              <a:cs typeface="+mn-cs"/>
            </a:endParaRPr>
          </a:p>
          <a:p>
            <a:pPr marL="342900" lvl="1" indent="-342900">
              <a:lnSpc>
                <a:spcPct val="90000"/>
              </a:lnSpc>
              <a:spcBef>
                <a:spcPct val="20000"/>
              </a:spcBef>
              <a:defRPr/>
            </a:pPr>
            <a:r>
              <a:rPr lang="en-GB" sz="2000" b="0" kern="0" dirty="0" smtClean="0">
                <a:solidFill>
                  <a:srgbClr val="000099"/>
                </a:solidFill>
                <a:latin typeface="+mn-lt"/>
                <a:cs typeface="+mn-cs"/>
              </a:rPr>
              <a:t>Joint project by ISIS and SNS</a:t>
            </a:r>
            <a:endParaRPr lang="en-GB" sz="20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6" name="Picture 5"/>
          <p:cNvPicPr>
            <a:picLocks noChangeAspect="1"/>
          </p:cNvPicPr>
          <p:nvPr/>
        </p:nvPicPr>
        <p:blipFill>
          <a:blip r:embed="rId3"/>
          <a:stretch>
            <a:fillRect/>
          </a:stretch>
        </p:blipFill>
        <p:spPr>
          <a:xfrm>
            <a:off x="5752976" y="1916832"/>
            <a:ext cx="3391024" cy="339102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67544" y="69029"/>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Platform Design </a:t>
            </a:r>
            <a:r>
              <a:rPr lang="en-GB" sz="2800" b="0" kern="0" dirty="0">
                <a:solidFill>
                  <a:schemeClr val="tx2"/>
                </a:solidFill>
                <a:latin typeface="+mj-lt"/>
                <a:ea typeface="+mj-ea"/>
                <a:cs typeface="+mj-cs"/>
              </a:rPr>
              <a:t>Choice: </a:t>
            </a:r>
            <a:r>
              <a:rPr lang="en-GB" sz="2800" b="0" kern="0" dirty="0" err="1" smtClean="0">
                <a:solidFill>
                  <a:schemeClr val="tx2"/>
                </a:solidFill>
                <a:latin typeface="+mj-lt"/>
                <a:ea typeface="+mj-ea"/>
                <a:cs typeface="+mj-cs"/>
              </a:rPr>
              <a:t>ParaView</a:t>
            </a:r>
            <a:endParaRPr lang="en-GB" sz="2800" b="0" kern="0" dirty="0">
              <a:solidFill>
                <a:schemeClr val="tx2"/>
              </a:solidFill>
              <a:latin typeface="+mj-lt"/>
              <a:ea typeface="+mj-ea"/>
              <a:cs typeface="+mj-cs"/>
            </a:endParaRPr>
          </a:p>
        </p:txBody>
      </p:sp>
      <p:sp>
        <p:nvSpPr>
          <p:cNvPr id="3" name="Rectangle 3"/>
          <p:cNvSpPr txBox="1">
            <a:spLocks noChangeArrowheads="1"/>
          </p:cNvSpPr>
          <p:nvPr/>
        </p:nvSpPr>
        <p:spPr>
          <a:xfrm>
            <a:off x="0" y="1268760"/>
            <a:ext cx="2448272" cy="2304256"/>
          </a:xfrm>
          <a:prstGeom prst="rect">
            <a:avLst/>
          </a:prstGeom>
        </p:spPr>
        <p:txBody>
          <a:bodyPr/>
          <a:lstStyle/>
          <a:p>
            <a:pPr marL="342900" indent="-342900">
              <a:lnSpc>
                <a:spcPct val="90000"/>
              </a:lnSpc>
              <a:spcBef>
                <a:spcPct val="20000"/>
              </a:spcBef>
              <a:buFontTx/>
              <a:buChar char="•"/>
              <a:defRPr/>
            </a:pPr>
            <a:r>
              <a:rPr lang="en-GB" sz="2000" b="0" kern="0" dirty="0" smtClean="0">
                <a:solidFill>
                  <a:srgbClr val="000099"/>
                </a:solidFill>
                <a:latin typeface="+mn-lt"/>
                <a:cs typeface="+mn-cs"/>
              </a:rPr>
              <a:t>Cross-platform</a:t>
            </a:r>
          </a:p>
          <a:p>
            <a:pPr marL="342900" indent="-342900">
              <a:lnSpc>
                <a:spcPct val="90000"/>
              </a:lnSpc>
              <a:spcBef>
                <a:spcPct val="20000"/>
              </a:spcBef>
              <a:buFontTx/>
              <a:buChar char="•"/>
              <a:defRPr/>
            </a:pPr>
            <a:r>
              <a:rPr lang="en-GB" sz="2000" b="0" kern="0" dirty="0" smtClean="0">
                <a:solidFill>
                  <a:srgbClr val="000099"/>
                </a:solidFill>
                <a:latin typeface="+mn-lt"/>
                <a:cs typeface="+mn-cs"/>
              </a:rPr>
              <a:t>Well supported</a:t>
            </a:r>
          </a:p>
          <a:p>
            <a:pPr marL="342900" indent="-342900">
              <a:lnSpc>
                <a:spcPct val="90000"/>
              </a:lnSpc>
              <a:spcBef>
                <a:spcPct val="20000"/>
              </a:spcBef>
              <a:buFontTx/>
              <a:buChar char="•"/>
              <a:defRPr/>
            </a:pPr>
            <a:r>
              <a:rPr lang="en-GB" sz="2000" b="0" kern="0" dirty="0" smtClean="0">
                <a:solidFill>
                  <a:srgbClr val="000099"/>
                </a:solidFill>
                <a:latin typeface="+mn-lt"/>
                <a:cs typeface="+mn-cs"/>
              </a:rPr>
              <a:t>Open source</a:t>
            </a:r>
          </a:p>
          <a:p>
            <a:pPr marL="342900" indent="-342900">
              <a:lnSpc>
                <a:spcPct val="90000"/>
              </a:lnSpc>
              <a:spcBef>
                <a:spcPct val="20000"/>
              </a:spcBef>
              <a:buFontTx/>
              <a:buChar char="•"/>
              <a:defRPr/>
            </a:pPr>
            <a:r>
              <a:rPr lang="en-GB" sz="2000" b="0" kern="0" dirty="0" smtClean="0">
                <a:solidFill>
                  <a:srgbClr val="000099"/>
                </a:solidFill>
                <a:latin typeface="+mn-lt"/>
                <a:cs typeface="+mn-cs"/>
              </a:rPr>
              <a:t>Pipeline branching</a:t>
            </a:r>
          </a:p>
          <a:p>
            <a:pPr marL="342900" indent="-342900">
              <a:lnSpc>
                <a:spcPct val="90000"/>
              </a:lnSpc>
              <a:spcBef>
                <a:spcPct val="20000"/>
              </a:spcBef>
              <a:buFontTx/>
              <a:buChar char="•"/>
              <a:defRPr/>
            </a:pPr>
            <a:r>
              <a:rPr lang="en-GB" sz="2000" b="0" kern="0" dirty="0" smtClean="0">
                <a:solidFill>
                  <a:srgbClr val="000099"/>
                </a:solidFill>
                <a:latin typeface="+mn-lt"/>
                <a:cs typeface="+mn-cs"/>
              </a:rPr>
              <a:t>Suitable for large volumes of data</a:t>
            </a:r>
          </a:p>
          <a:p>
            <a:pPr marL="342900" indent="-342900">
              <a:lnSpc>
                <a:spcPct val="90000"/>
              </a:lnSpc>
              <a:spcBef>
                <a:spcPct val="20000"/>
              </a:spcBef>
              <a:buFontTx/>
              <a:buChar char="•"/>
              <a:defRPr/>
            </a:pPr>
            <a:endParaRPr lang="en-GB" sz="2000" b="0" kern="0" dirty="0" smtClean="0">
              <a:solidFill>
                <a:srgbClr val="000099"/>
              </a:solidFill>
              <a:latin typeface="+mn-lt"/>
              <a:cs typeface="+mn-cs"/>
            </a:endParaRPr>
          </a:p>
          <a:p>
            <a:pPr marL="342900" indent="-342900">
              <a:lnSpc>
                <a:spcPct val="90000"/>
              </a:lnSpc>
              <a:spcBef>
                <a:spcPct val="20000"/>
              </a:spcBef>
              <a:buFontTx/>
              <a:buChar char="•"/>
              <a:defRPr/>
            </a:pPr>
            <a:endParaRPr lang="en-GB" sz="2000" b="0" kern="0" dirty="0" smtClean="0">
              <a:solidFill>
                <a:srgbClr val="000099"/>
              </a:solidFill>
              <a:cs typeface="+mn-cs"/>
            </a:endParaRPr>
          </a:p>
          <a:p>
            <a:pPr marL="342900" lvl="1" indent="-342900">
              <a:lnSpc>
                <a:spcPct val="90000"/>
              </a:lnSpc>
              <a:spcBef>
                <a:spcPct val="20000"/>
              </a:spcBef>
              <a:defRPr/>
            </a:pPr>
            <a:endParaRPr lang="en-GB" sz="2000" b="0" kern="0" dirty="0">
              <a:cs typeface="+mn-cs"/>
            </a:endParaRPr>
          </a:p>
          <a:p>
            <a:pPr marL="342900"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sp>
        <p:nvSpPr>
          <p:cNvPr id="5" name="Rectangle 3"/>
          <p:cNvSpPr txBox="1">
            <a:spLocks noChangeArrowheads="1"/>
          </p:cNvSpPr>
          <p:nvPr/>
        </p:nvSpPr>
        <p:spPr>
          <a:xfrm>
            <a:off x="0" y="4869160"/>
            <a:ext cx="7992888" cy="1728192"/>
          </a:xfrm>
          <a:prstGeom prst="rect">
            <a:avLst/>
          </a:prstGeom>
        </p:spPr>
        <p:txBody>
          <a:bodyPr/>
          <a:lstStyle/>
          <a:p>
            <a:pPr marL="342900" lvl="1" indent="-342900">
              <a:lnSpc>
                <a:spcPct val="90000"/>
              </a:lnSpc>
              <a:spcBef>
                <a:spcPct val="20000"/>
              </a:spcBef>
              <a:defRPr/>
            </a:pPr>
            <a:endParaRPr lang="en-GB" sz="2000" b="0" kern="0" dirty="0" smtClean="0">
              <a:solidFill>
                <a:srgbClr val="000099"/>
              </a:solidFill>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4" name="Picture 3" descr="YFeO3_in_PV.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7229" y="908720"/>
            <a:ext cx="6332457" cy="4372993"/>
          </a:xfrm>
          <a:prstGeom prst="rect">
            <a:avLst/>
          </a:prstGeom>
        </p:spPr>
      </p:pic>
    </p:spTree>
    <p:extLst>
      <p:ext uri="{BB962C8B-B14F-4D97-AF65-F5344CB8AC3E}">
        <p14:creationId xmlns:p14="http://schemas.microsoft.com/office/powerpoint/2010/main" val="228000552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152400" y="341313"/>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Previous and Existing Tools</a:t>
            </a:r>
            <a:endParaRPr lang="en-GB" sz="2800" b="0" kern="0" dirty="0">
              <a:solidFill>
                <a:schemeClr val="tx2"/>
              </a:solidFill>
              <a:latin typeface="+mj-lt"/>
              <a:ea typeface="+mj-ea"/>
              <a:cs typeface="+mj-cs"/>
            </a:endParaRPr>
          </a:p>
        </p:txBody>
      </p:sp>
      <p:pic>
        <p:nvPicPr>
          <p:cNvPr id="3" name="Picture 2" descr="Horace_RbMnF3.jpg"/>
          <p:cNvPicPr>
            <a:picLocks noChangeAspect="1"/>
          </p:cNvPicPr>
          <p:nvPr/>
        </p:nvPicPr>
        <p:blipFill>
          <a:blip r:embed="rId3" cstate="print"/>
          <a:srcRect/>
          <a:stretch>
            <a:fillRect/>
          </a:stretch>
        </p:blipFill>
        <p:spPr bwMode="auto">
          <a:xfrm>
            <a:off x="3851920" y="1052736"/>
            <a:ext cx="4788024" cy="2991684"/>
          </a:xfrm>
          <a:prstGeom prst="rect">
            <a:avLst/>
          </a:prstGeom>
          <a:noFill/>
          <a:ln w="9525">
            <a:noFill/>
            <a:miter lim="800000"/>
            <a:headEnd/>
            <a:tailEnd/>
          </a:ln>
        </p:spPr>
      </p:pic>
      <p:sp>
        <p:nvSpPr>
          <p:cNvPr id="4" name="Rectangle 3"/>
          <p:cNvSpPr txBox="1">
            <a:spLocks noChangeArrowheads="1"/>
          </p:cNvSpPr>
          <p:nvPr/>
        </p:nvSpPr>
        <p:spPr>
          <a:xfrm>
            <a:off x="323528" y="1412776"/>
            <a:ext cx="3168352" cy="1656184"/>
          </a:xfrm>
          <a:prstGeom prst="rect">
            <a:avLst/>
          </a:prstGeom>
        </p:spPr>
        <p:txBody>
          <a:bodyPr/>
          <a:lstStyle/>
          <a:p>
            <a:pPr marL="342900" indent="-342900">
              <a:lnSpc>
                <a:spcPct val="90000"/>
              </a:lnSpc>
              <a:spcBef>
                <a:spcPct val="20000"/>
              </a:spcBef>
              <a:defRPr/>
            </a:pPr>
            <a:endParaRPr lang="en-GB" sz="2000" b="0" kern="0" dirty="0" smtClean="0">
              <a:solidFill>
                <a:srgbClr val="000099"/>
              </a:solidFill>
              <a:latin typeface="+mn-lt"/>
              <a:cs typeface="+mn-cs"/>
            </a:endParaRPr>
          </a:p>
          <a:p>
            <a:pPr>
              <a:lnSpc>
                <a:spcPct val="90000"/>
              </a:lnSpc>
              <a:spcBef>
                <a:spcPct val="20000"/>
              </a:spcBef>
              <a:defRPr/>
            </a:pPr>
            <a:r>
              <a:rPr lang="en-GB" sz="2000" b="0" kern="0" dirty="0" smtClean="0">
                <a:solidFill>
                  <a:srgbClr val="000099"/>
                </a:solidFill>
              </a:rPr>
              <a:t>Many successful tools to draw ideas from and extend</a:t>
            </a:r>
          </a:p>
          <a:p>
            <a:pPr marL="342900" indent="-342900">
              <a:lnSpc>
                <a:spcPct val="90000"/>
              </a:lnSpc>
              <a:spcBef>
                <a:spcPct val="20000"/>
              </a:spcBef>
              <a:buFontTx/>
              <a:buChar char="•"/>
              <a:defRPr/>
            </a:pPr>
            <a:endParaRPr lang="en-GB" sz="2000" b="0" kern="0" dirty="0" smtClean="0">
              <a:solidFill>
                <a:srgbClr val="000099"/>
              </a:solidFill>
            </a:endParaRPr>
          </a:p>
          <a:p>
            <a:pPr marL="342900" indent="-342900">
              <a:lnSpc>
                <a:spcPct val="90000"/>
              </a:lnSpc>
              <a:spcBef>
                <a:spcPct val="20000"/>
              </a:spcBef>
              <a:buFontTx/>
              <a:buChar char="•"/>
              <a:defRPr/>
            </a:pPr>
            <a:endParaRPr lang="en-GB" sz="2000" b="0" kern="0" dirty="0" smtClean="0">
              <a:solidFill>
                <a:srgbClr val="000099"/>
              </a:solidFill>
              <a:latin typeface="+mn-lt"/>
              <a:cs typeface="+mn-cs"/>
            </a:endParaRPr>
          </a:p>
          <a:p>
            <a:pPr marL="800100" lvl="1" indent="-342900">
              <a:lnSpc>
                <a:spcPct val="90000"/>
              </a:lnSpc>
              <a:spcBef>
                <a:spcPct val="20000"/>
              </a:spcBef>
              <a:buFontTx/>
              <a:buChar char="•"/>
              <a:defRPr/>
            </a:pPr>
            <a:endParaRPr lang="en-GB" sz="2000" b="0" kern="0" dirty="0">
              <a:solidFill>
                <a:srgbClr val="000099"/>
              </a:solidFill>
              <a:latin typeface="+mn-lt"/>
              <a:cs typeface="+mn-cs"/>
            </a:endParaRPr>
          </a:p>
          <a:p>
            <a:pPr marL="800100" lvl="1" indent="-342900">
              <a:lnSpc>
                <a:spcPct val="90000"/>
              </a:lnSpc>
              <a:spcBef>
                <a:spcPct val="20000"/>
              </a:spcBef>
              <a:buFontTx/>
              <a:buChar char="•"/>
              <a:defRPr/>
            </a:pPr>
            <a:endParaRPr lang="en-GB" sz="2000" b="0" kern="0" dirty="0">
              <a:latin typeface="+mn-lt"/>
              <a:cs typeface="+mn-cs"/>
            </a:endParaRPr>
          </a:p>
          <a:p>
            <a:pPr marL="800100" lvl="1" indent="-342900">
              <a:lnSpc>
                <a:spcPct val="90000"/>
              </a:lnSpc>
              <a:spcBef>
                <a:spcPct val="20000"/>
              </a:spcBef>
              <a:buFontTx/>
              <a:buChar char="•"/>
              <a:defRPr/>
            </a:pPr>
            <a:endParaRPr lang="en-GB" sz="2400" b="0" kern="0" dirty="0">
              <a:latin typeface="+mn-lt"/>
              <a:cs typeface="+mn-cs"/>
            </a:endParaRPr>
          </a:p>
          <a:p>
            <a:pPr marL="342900" indent="-342900">
              <a:lnSpc>
                <a:spcPct val="90000"/>
              </a:lnSpc>
              <a:spcBef>
                <a:spcPct val="20000"/>
              </a:spcBef>
              <a:defRPr/>
            </a:pPr>
            <a:endParaRPr lang="en-GB" sz="2400" b="0" kern="0" dirty="0">
              <a:latin typeface="+mn-lt"/>
              <a:cs typeface="+mn-cs"/>
            </a:endParaRPr>
          </a:p>
          <a:p>
            <a:pPr marL="342900" indent="-342900">
              <a:lnSpc>
                <a:spcPct val="90000"/>
              </a:lnSpc>
              <a:spcBef>
                <a:spcPct val="20000"/>
              </a:spcBef>
              <a:buFontTx/>
              <a:buChar char="•"/>
              <a:defRPr/>
            </a:pPr>
            <a:endParaRPr lang="en-GB" sz="2400" b="0" kern="0" dirty="0">
              <a:latin typeface="+mn-lt"/>
              <a:cs typeface="+mn-cs"/>
            </a:endParaRPr>
          </a:p>
        </p:txBody>
      </p:sp>
      <p:pic>
        <p:nvPicPr>
          <p:cNvPr id="5" name="Picture 4"/>
          <p:cNvPicPr>
            <a:picLocks noChangeAspect="1"/>
          </p:cNvPicPr>
          <p:nvPr/>
        </p:nvPicPr>
        <p:blipFill rotWithShape="1">
          <a:blip r:embed="rId4"/>
          <a:srcRect t="11931"/>
          <a:stretch/>
        </p:blipFill>
        <p:spPr>
          <a:xfrm>
            <a:off x="971600" y="3140968"/>
            <a:ext cx="3500760" cy="2312319"/>
          </a:xfrm>
          <a:prstGeom prst="rect">
            <a:avLst/>
          </a:prstGeom>
        </p:spPr>
      </p:pic>
    </p:spTree>
    <p:extLst>
      <p:ext uri="{BB962C8B-B14F-4D97-AF65-F5344CB8AC3E}">
        <p14:creationId xmlns:p14="http://schemas.microsoft.com/office/powerpoint/2010/main" val="35311382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ent Arrow 3"/>
          <p:cNvSpPr/>
          <p:nvPr/>
        </p:nvSpPr>
        <p:spPr bwMode="auto">
          <a:xfrm rot="5400000">
            <a:off x="2951820" y="1808820"/>
            <a:ext cx="1944216" cy="3888432"/>
          </a:xfrm>
          <a:prstGeom prst="bentArrow">
            <a:avLst>
              <a:gd name="adj1" fmla="val 26120"/>
              <a:gd name="adj2" fmla="val 25000"/>
              <a:gd name="adj3" fmla="val 25000"/>
              <a:gd name="adj4" fmla="val 43750"/>
            </a:avLst>
          </a:prstGeom>
          <a:pattFill prst="wdDnDiag">
            <a:fgClr>
              <a:schemeClr val="accent1"/>
            </a:fgClr>
            <a:bgClr>
              <a:prstClr val="white"/>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5" name="Right Arrow 4"/>
          <p:cNvSpPr/>
          <p:nvPr/>
        </p:nvSpPr>
        <p:spPr bwMode="auto">
          <a:xfrm>
            <a:off x="467544" y="4509120"/>
            <a:ext cx="7992888" cy="1080120"/>
          </a:xfrm>
          <a:prstGeom prst="rightArrow">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6" name="Bent Arrow 5"/>
          <p:cNvSpPr/>
          <p:nvPr/>
        </p:nvSpPr>
        <p:spPr bwMode="auto">
          <a:xfrm rot="5400000">
            <a:off x="827584" y="692696"/>
            <a:ext cx="1512168" cy="2088232"/>
          </a:xfrm>
          <a:prstGeom prst="bentArrow">
            <a:avLst>
              <a:gd name="adj1" fmla="val 26120"/>
              <a:gd name="adj2" fmla="val 25000"/>
              <a:gd name="adj3" fmla="val 25000"/>
              <a:gd name="adj4" fmla="val 43750"/>
            </a:avLst>
          </a:prstGeom>
          <a:solidFill>
            <a:schemeClr val="accent3">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7" name="TextBox 6"/>
          <p:cNvSpPr txBox="1"/>
          <p:nvPr/>
        </p:nvSpPr>
        <p:spPr>
          <a:xfrm>
            <a:off x="4139952" y="4869160"/>
            <a:ext cx="2592288" cy="369332"/>
          </a:xfrm>
          <a:prstGeom prst="rect">
            <a:avLst/>
          </a:prstGeom>
          <a:noFill/>
        </p:spPr>
        <p:txBody>
          <a:bodyPr wrap="square" rtlCol="0">
            <a:spAutoFit/>
          </a:bodyPr>
          <a:lstStyle/>
          <a:p>
            <a:r>
              <a:rPr lang="en-GB" dirty="0" smtClean="0"/>
              <a:t>Mantid</a:t>
            </a:r>
            <a:endParaRPr lang="en-GB" dirty="0"/>
          </a:p>
        </p:txBody>
      </p:sp>
      <p:sp>
        <p:nvSpPr>
          <p:cNvPr id="9" name="TextBox 8"/>
          <p:cNvSpPr txBox="1"/>
          <p:nvPr/>
        </p:nvSpPr>
        <p:spPr>
          <a:xfrm>
            <a:off x="539552" y="980728"/>
            <a:ext cx="2592288" cy="369332"/>
          </a:xfrm>
          <a:prstGeom prst="rect">
            <a:avLst/>
          </a:prstGeom>
          <a:noFill/>
        </p:spPr>
        <p:txBody>
          <a:bodyPr wrap="square" rtlCol="0">
            <a:spAutoFit/>
          </a:bodyPr>
          <a:lstStyle/>
          <a:p>
            <a:r>
              <a:rPr lang="en-GB" dirty="0" smtClean="0"/>
              <a:t>Prototypes</a:t>
            </a:r>
            <a:endParaRPr lang="en-GB" dirty="0"/>
          </a:p>
        </p:txBody>
      </p:sp>
      <p:sp>
        <p:nvSpPr>
          <p:cNvPr id="10" name="Rectangle 2"/>
          <p:cNvSpPr txBox="1">
            <a:spLocks noChangeArrowheads="1"/>
          </p:cNvSpPr>
          <p:nvPr/>
        </p:nvSpPr>
        <p:spPr>
          <a:xfrm>
            <a:off x="467544" y="0"/>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Historic Overview</a:t>
            </a:r>
            <a:endParaRPr lang="en-GB" sz="2800" b="0" kern="0" dirty="0">
              <a:solidFill>
                <a:schemeClr val="tx2"/>
              </a:solidFill>
              <a:latin typeface="+mj-lt"/>
              <a:ea typeface="+mj-ea"/>
              <a:cs typeface="+mj-cs"/>
            </a:endParaRPr>
          </a:p>
        </p:txBody>
      </p:sp>
      <p:sp>
        <p:nvSpPr>
          <p:cNvPr id="11" name="Line Callout 1 (No Border) 10"/>
          <p:cNvSpPr/>
          <p:nvPr/>
        </p:nvSpPr>
        <p:spPr bwMode="auto">
          <a:xfrm>
            <a:off x="683568" y="3212976"/>
            <a:ext cx="1080120" cy="432048"/>
          </a:xfrm>
          <a:prstGeom prst="callout1">
            <a:avLst>
              <a:gd name="adj1" fmla="val 18750"/>
              <a:gd name="adj2" fmla="val -8333"/>
              <a:gd name="adj3" fmla="val -426272"/>
              <a:gd name="adj4" fmla="val -6940"/>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err="1" smtClean="0">
                <a:solidFill>
                  <a:schemeClr val="tx1"/>
                </a:solidFill>
                <a:latin typeface="Lucida Sans" pitchFamily="34" charset="0"/>
              </a:rPr>
              <a:t>nD</a:t>
            </a:r>
            <a:r>
              <a:rPr lang="en-GB" sz="1000" dirty="0" smtClean="0">
                <a:solidFill>
                  <a:schemeClr val="tx1"/>
                </a:solidFill>
                <a:latin typeface="Lucida Sans" pitchFamily="34" charset="0"/>
              </a:rPr>
              <a:t> Visualisation</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3" name="Line Callout 1 (No Border) 12"/>
          <p:cNvSpPr/>
          <p:nvPr/>
        </p:nvSpPr>
        <p:spPr bwMode="auto">
          <a:xfrm>
            <a:off x="827584" y="2348880"/>
            <a:ext cx="1080120" cy="432048"/>
          </a:xfrm>
          <a:prstGeom prst="callout1">
            <a:avLst>
              <a:gd name="adj1" fmla="val 18750"/>
              <a:gd name="adj2" fmla="val -8333"/>
              <a:gd name="adj3" fmla="val -220918"/>
              <a:gd name="adj4" fmla="val -6940"/>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err="1" smtClean="0">
                <a:solidFill>
                  <a:schemeClr val="tx1"/>
                </a:solidFill>
                <a:latin typeface="Lucida Sans" pitchFamily="34" charset="0"/>
              </a:rPr>
              <a:t>nD</a:t>
            </a:r>
            <a:r>
              <a:rPr lang="en-GB" sz="1000" dirty="0" smtClean="0">
                <a:solidFill>
                  <a:schemeClr val="tx1"/>
                </a:solidFill>
                <a:latin typeface="Lucida Sans" pitchFamily="34" charset="0"/>
              </a:rPr>
              <a:t> Data formats</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4" name="Line Callout 1 (No Border) 13"/>
          <p:cNvSpPr/>
          <p:nvPr/>
        </p:nvSpPr>
        <p:spPr bwMode="auto">
          <a:xfrm>
            <a:off x="3851920" y="1628800"/>
            <a:ext cx="1224136" cy="648072"/>
          </a:xfrm>
          <a:prstGeom prst="callout1">
            <a:avLst>
              <a:gd name="adj1" fmla="val 18750"/>
              <a:gd name="adj2" fmla="val -8333"/>
              <a:gd name="adj3" fmla="val 17504"/>
              <a:gd name="adj4" fmla="val -111424"/>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Visualisation driven on the fly </a:t>
            </a:r>
            <a:r>
              <a:rPr lang="en-GB" sz="1000" dirty="0" err="1" smtClean="0">
                <a:solidFill>
                  <a:schemeClr val="tx1"/>
                </a:solidFill>
                <a:latin typeface="Lucida Sans" pitchFamily="34" charset="0"/>
              </a:rPr>
              <a:t>rebinning</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5" name="Line Callout 1 (No Border) 14"/>
          <p:cNvSpPr/>
          <p:nvPr/>
        </p:nvSpPr>
        <p:spPr bwMode="auto">
          <a:xfrm>
            <a:off x="3635896" y="1052736"/>
            <a:ext cx="1080120" cy="432048"/>
          </a:xfrm>
          <a:prstGeom prst="callout1">
            <a:avLst>
              <a:gd name="adj1" fmla="val 18750"/>
              <a:gd name="adj2" fmla="val -8333"/>
              <a:gd name="adj3" fmla="val 20117"/>
              <a:gd name="adj4" fmla="val -117465"/>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Dynamic </a:t>
            </a:r>
            <a:r>
              <a:rPr lang="en-GB" sz="1000" dirty="0" err="1" smtClean="0">
                <a:solidFill>
                  <a:schemeClr val="tx1"/>
                </a:solidFill>
                <a:latin typeface="Lucida Sans" pitchFamily="34" charset="0"/>
              </a:rPr>
              <a:t>rebinning</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8" name="Line Callout 1 (No Border) 17"/>
          <p:cNvSpPr/>
          <p:nvPr/>
        </p:nvSpPr>
        <p:spPr bwMode="auto">
          <a:xfrm>
            <a:off x="2915816" y="3573016"/>
            <a:ext cx="864096" cy="432048"/>
          </a:xfrm>
          <a:prstGeom prst="callout1">
            <a:avLst>
              <a:gd name="adj1" fmla="val 18750"/>
              <a:gd name="adj2" fmla="val -8333"/>
              <a:gd name="adj3" fmla="val -76609"/>
              <a:gd name="adj4" fmla="val -692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Simple </a:t>
            </a:r>
            <a:r>
              <a:rPr lang="en-GB" sz="1000" dirty="0" err="1" smtClean="0">
                <a:solidFill>
                  <a:schemeClr val="tx1"/>
                </a:solidFill>
                <a:latin typeface="Lucida Sans" pitchFamily="34" charset="0"/>
              </a:rPr>
              <a:t>Vates</a:t>
            </a:r>
            <a:r>
              <a:rPr lang="en-GB" sz="1000" dirty="0" smtClean="0">
                <a:solidFill>
                  <a:schemeClr val="tx1"/>
                </a:solidFill>
                <a:latin typeface="Lucida Sans" pitchFamily="34" charset="0"/>
              </a:rPr>
              <a:t> GUI</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19" name="Line Callout 1 (No Border) 18"/>
          <p:cNvSpPr/>
          <p:nvPr/>
        </p:nvSpPr>
        <p:spPr bwMode="auto">
          <a:xfrm>
            <a:off x="3923928" y="3789040"/>
            <a:ext cx="864096" cy="432048"/>
          </a:xfrm>
          <a:prstGeom prst="callout1">
            <a:avLst>
              <a:gd name="adj1" fmla="val 18750"/>
              <a:gd name="adj2" fmla="val -8333"/>
              <a:gd name="adj3" fmla="val -139318"/>
              <a:gd name="adj4" fmla="val -692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Slice Viewer</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21" name="Line Callout 1 (No Border) 20"/>
          <p:cNvSpPr/>
          <p:nvPr/>
        </p:nvSpPr>
        <p:spPr bwMode="auto">
          <a:xfrm>
            <a:off x="2267744" y="4077072"/>
            <a:ext cx="1368152" cy="432048"/>
          </a:xfrm>
          <a:prstGeom prst="callout1">
            <a:avLst>
              <a:gd name="adj1" fmla="val 18750"/>
              <a:gd name="adj2" fmla="val -8333"/>
              <a:gd name="adj3" fmla="val -194188"/>
              <a:gd name="adj4" fmla="val -790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err="1" smtClean="0">
                <a:solidFill>
                  <a:schemeClr val="tx1"/>
                </a:solidFill>
                <a:latin typeface="Lucida Sans" pitchFamily="34" charset="0"/>
              </a:rPr>
              <a:t>Paraview</a:t>
            </a:r>
            <a:r>
              <a:rPr lang="en-GB" sz="1000" dirty="0" smtClean="0">
                <a:solidFill>
                  <a:schemeClr val="tx1"/>
                </a:solidFill>
                <a:latin typeface="Lucida Sans" pitchFamily="34" charset="0"/>
              </a:rPr>
              <a:t>-Mantid </a:t>
            </a:r>
            <a:r>
              <a:rPr lang="en-GB" sz="1000" dirty="0" err="1" smtClean="0">
                <a:solidFill>
                  <a:schemeClr val="tx1"/>
                </a:solidFill>
                <a:latin typeface="Lucida Sans" pitchFamily="34" charset="0"/>
              </a:rPr>
              <a:t>Plugins</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22" name="Line Callout 1 (No Border) 21"/>
          <p:cNvSpPr/>
          <p:nvPr/>
        </p:nvSpPr>
        <p:spPr bwMode="auto">
          <a:xfrm>
            <a:off x="2627784" y="2132856"/>
            <a:ext cx="1143744" cy="495672"/>
          </a:xfrm>
          <a:prstGeom prst="callout1">
            <a:avLst>
              <a:gd name="adj1" fmla="val 18750"/>
              <a:gd name="adj2" fmla="val -8333"/>
              <a:gd name="adj3" fmla="val 142311"/>
              <a:gd name="adj4" fmla="val -938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VATES as </a:t>
            </a:r>
            <a:r>
              <a:rPr lang="en-GB" sz="1000" dirty="0" err="1" smtClean="0">
                <a:solidFill>
                  <a:schemeClr val="tx1"/>
                </a:solidFill>
                <a:latin typeface="Lucida Sans" pitchFamily="34" charset="0"/>
              </a:rPr>
              <a:t>plugin</a:t>
            </a:r>
            <a:r>
              <a:rPr lang="en-GB" sz="1000" dirty="0" smtClean="0">
                <a:solidFill>
                  <a:schemeClr val="tx1"/>
                </a:solidFill>
                <a:latin typeface="Lucida Sans" pitchFamily="34" charset="0"/>
              </a:rPr>
              <a:t> installer</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3" name="Right Arrow 2"/>
          <p:cNvSpPr/>
          <p:nvPr/>
        </p:nvSpPr>
        <p:spPr bwMode="auto">
          <a:xfrm>
            <a:off x="1979712" y="2492896"/>
            <a:ext cx="6480720" cy="1080120"/>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Lucida Sans" pitchFamily="34" charset="0"/>
            </a:endParaRPr>
          </a:p>
        </p:txBody>
      </p:sp>
      <p:sp>
        <p:nvSpPr>
          <p:cNvPr id="24" name="Line Callout 1 (No Border) 23"/>
          <p:cNvSpPr/>
          <p:nvPr/>
        </p:nvSpPr>
        <p:spPr bwMode="auto">
          <a:xfrm>
            <a:off x="5796136" y="1340768"/>
            <a:ext cx="927720" cy="423664"/>
          </a:xfrm>
          <a:prstGeom prst="callout1">
            <a:avLst>
              <a:gd name="adj1" fmla="val 18750"/>
              <a:gd name="adj2" fmla="val -8333"/>
              <a:gd name="adj3" fmla="val 400093"/>
              <a:gd name="adj4" fmla="val -69455"/>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Binary MD algorithms</a:t>
            </a:r>
            <a:endParaRPr kumimoji="0" lang="en-GB" sz="1000" b="1" i="0" u="none" strike="noStrike" cap="none" normalizeH="0" baseline="0" dirty="0" smtClean="0">
              <a:ln>
                <a:noFill/>
              </a:ln>
              <a:solidFill>
                <a:schemeClr val="tx1"/>
              </a:solidFill>
              <a:effectLst/>
              <a:latin typeface="Lucida Sans" pitchFamily="34" charset="0"/>
            </a:endParaRPr>
          </a:p>
        </p:txBody>
      </p:sp>
      <p:sp>
        <p:nvSpPr>
          <p:cNvPr id="2" name="TextBox 1"/>
          <p:cNvSpPr txBox="1"/>
          <p:nvPr/>
        </p:nvSpPr>
        <p:spPr>
          <a:xfrm>
            <a:off x="7092280" y="1124744"/>
            <a:ext cx="2232248" cy="1200329"/>
          </a:xfrm>
          <a:prstGeom prst="rect">
            <a:avLst/>
          </a:prstGeom>
          <a:noFill/>
        </p:spPr>
        <p:txBody>
          <a:bodyPr wrap="square" rtlCol="0">
            <a:spAutoFit/>
          </a:bodyPr>
          <a:lstStyle/>
          <a:p>
            <a:r>
              <a:rPr lang="en-US" dirty="0" err="1" smtClean="0">
                <a:solidFill>
                  <a:schemeClr val="accent2"/>
                </a:solidFill>
              </a:rPr>
              <a:t>Mantid</a:t>
            </a:r>
            <a:r>
              <a:rPr lang="en-US" dirty="0" smtClean="0">
                <a:solidFill>
                  <a:schemeClr val="accent2"/>
                </a:solidFill>
              </a:rPr>
              <a:t> </a:t>
            </a:r>
          </a:p>
          <a:p>
            <a:r>
              <a:rPr lang="en-US" dirty="0" smtClean="0">
                <a:solidFill>
                  <a:schemeClr val="accent2"/>
                </a:solidFill>
              </a:rPr>
              <a:t>Release 2.2</a:t>
            </a:r>
          </a:p>
          <a:p>
            <a:r>
              <a:rPr lang="en-US" dirty="0" smtClean="0">
                <a:solidFill>
                  <a:schemeClr val="accent2"/>
                </a:solidFill>
              </a:rPr>
              <a:t>2012</a:t>
            </a:r>
          </a:p>
          <a:p>
            <a:endParaRPr lang="en-US" dirty="0"/>
          </a:p>
        </p:txBody>
      </p:sp>
      <p:sp>
        <p:nvSpPr>
          <p:cNvPr id="8" name="TextBox 7"/>
          <p:cNvSpPr txBox="1"/>
          <p:nvPr/>
        </p:nvSpPr>
        <p:spPr>
          <a:xfrm>
            <a:off x="4139952" y="2852936"/>
            <a:ext cx="2592288" cy="369332"/>
          </a:xfrm>
          <a:prstGeom prst="rect">
            <a:avLst/>
          </a:prstGeom>
          <a:noFill/>
        </p:spPr>
        <p:txBody>
          <a:bodyPr wrap="square" rtlCol="0">
            <a:spAutoFit/>
          </a:bodyPr>
          <a:lstStyle/>
          <a:p>
            <a:r>
              <a:rPr lang="en-GB" dirty="0" smtClean="0"/>
              <a:t>VATES</a:t>
            </a:r>
            <a:endParaRPr lang="en-GB" dirty="0"/>
          </a:p>
        </p:txBody>
      </p:sp>
      <p:sp>
        <p:nvSpPr>
          <p:cNvPr id="26" name="Line Callout 1 (No Border) 25"/>
          <p:cNvSpPr/>
          <p:nvPr/>
        </p:nvSpPr>
        <p:spPr bwMode="auto">
          <a:xfrm>
            <a:off x="6516216" y="3789040"/>
            <a:ext cx="927720" cy="423664"/>
          </a:xfrm>
          <a:prstGeom prst="callout1">
            <a:avLst>
              <a:gd name="adj1" fmla="val 18750"/>
              <a:gd name="adj2" fmla="val -8333"/>
              <a:gd name="adj3" fmla="val 15626"/>
              <a:gd name="adj4" fmla="val -89488"/>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lang="en-GB" sz="1000" dirty="0" smtClean="0">
                <a:solidFill>
                  <a:schemeClr val="tx1"/>
                </a:solidFill>
                <a:latin typeface="Lucida Sans" pitchFamily="34" charset="0"/>
              </a:rPr>
              <a:t>Combine Packaging</a:t>
            </a:r>
          </a:p>
          <a:p>
            <a:pPr marL="0" marR="0" indent="0" algn="l" defTabSz="914400" rtl="0" eaLnBrk="1" fontAlgn="base" latinLnBrk="0" hangingPunct="1">
              <a:lnSpc>
                <a:spcPct val="100000"/>
              </a:lnSpc>
              <a:spcBef>
                <a:spcPct val="0"/>
              </a:spcBef>
              <a:spcAft>
                <a:spcPct val="0"/>
              </a:spcAft>
              <a:buClrTx/>
              <a:buSzTx/>
              <a:buFontTx/>
              <a:buNone/>
              <a:tabLst/>
            </a:pPr>
            <a:endParaRPr kumimoji="0" lang="en-GB" sz="1000" b="1" i="0" u="none" strike="noStrike" cap="none" normalizeH="0" baseline="0" dirty="0" smtClean="0">
              <a:ln>
                <a:noFill/>
              </a:ln>
              <a:solidFill>
                <a:schemeClr val="tx1"/>
              </a:solidFill>
              <a:effectLst/>
              <a:latin typeface="Lucida Sans" pitchFamily="34" charset="0"/>
            </a:endParaRPr>
          </a:p>
        </p:txBody>
      </p:sp>
      <p:cxnSp>
        <p:nvCxnSpPr>
          <p:cNvPr id="28" name="Straight Connector 27"/>
          <p:cNvCxnSpPr/>
          <p:nvPr/>
        </p:nvCxnSpPr>
        <p:spPr bwMode="auto">
          <a:xfrm>
            <a:off x="7596336" y="2060848"/>
            <a:ext cx="0" cy="3600400"/>
          </a:xfrm>
          <a:prstGeom prst="line">
            <a:avLst/>
          </a:prstGeom>
          <a:solidFill>
            <a:schemeClr val="accent1"/>
          </a:solidFill>
          <a:ln w="9525" cap="flat" cmpd="sng" algn="ctr">
            <a:solidFill>
              <a:schemeClr val="accent2"/>
            </a:solidFill>
            <a:prstDash val="lgDash"/>
            <a:round/>
            <a:headEnd type="none" w="med" len="med"/>
            <a:tailEnd type="none" w="med" len="med"/>
          </a:ln>
          <a:effectLst/>
        </p:spPr>
      </p:cxnSp>
      <p:grpSp>
        <p:nvGrpSpPr>
          <p:cNvPr id="23" name="Group 22"/>
          <p:cNvGrpSpPr/>
          <p:nvPr/>
        </p:nvGrpSpPr>
        <p:grpSpPr>
          <a:xfrm>
            <a:off x="539552" y="548680"/>
            <a:ext cx="8352928" cy="369332"/>
            <a:chOff x="467544" y="692696"/>
            <a:chExt cx="8352928" cy="369332"/>
          </a:xfrm>
        </p:grpSpPr>
        <p:sp>
          <p:nvSpPr>
            <p:cNvPr id="25" name="TextBox 24"/>
            <p:cNvSpPr txBox="1"/>
            <p:nvPr/>
          </p:nvSpPr>
          <p:spPr>
            <a:xfrm>
              <a:off x="2123728" y="692696"/>
              <a:ext cx="4032448"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2011</a:t>
              </a:r>
            </a:p>
          </p:txBody>
        </p:sp>
        <p:sp>
          <p:nvSpPr>
            <p:cNvPr id="27" name="TextBox 26"/>
            <p:cNvSpPr txBox="1"/>
            <p:nvPr/>
          </p:nvSpPr>
          <p:spPr>
            <a:xfrm>
              <a:off x="467544" y="692696"/>
              <a:ext cx="1656184"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2010</a:t>
              </a:r>
            </a:p>
          </p:txBody>
        </p:sp>
        <p:sp>
          <p:nvSpPr>
            <p:cNvPr id="29" name="TextBox 28"/>
            <p:cNvSpPr txBox="1"/>
            <p:nvPr/>
          </p:nvSpPr>
          <p:spPr>
            <a:xfrm>
              <a:off x="6156176" y="692696"/>
              <a:ext cx="266429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2012</a:t>
              </a:r>
            </a:p>
          </p:txBody>
        </p:sp>
      </p:gr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bwMode="auto">
          <a:xfrm>
            <a:off x="323528" y="4293096"/>
            <a:ext cx="8280920" cy="1080120"/>
          </a:xfrm>
          <a:prstGeom prst="rightArrow">
            <a:avLst/>
          </a:prstGeom>
          <a:solidFill>
            <a:schemeClr val="accent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sp>
        <p:nvSpPr>
          <p:cNvPr id="14" name="Right Arrow 13"/>
          <p:cNvSpPr/>
          <p:nvPr/>
        </p:nvSpPr>
        <p:spPr bwMode="auto">
          <a:xfrm>
            <a:off x="1979712" y="2348880"/>
            <a:ext cx="6480720" cy="936104"/>
          </a:xfrm>
          <a:prstGeom prst="rightArrow">
            <a:avLst/>
          </a:prstGeom>
          <a:pattFill prst="wdDnDiag">
            <a:fgClr>
              <a:schemeClr val="accent1"/>
            </a:fgClr>
            <a:bgClr>
              <a:prstClr val="white"/>
            </a:bgClr>
          </a:patt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Lucida Sans" pitchFamily="34" charset="0"/>
            </a:endParaRPr>
          </a:p>
        </p:txBody>
      </p:sp>
      <p:sp>
        <p:nvSpPr>
          <p:cNvPr id="4" name="Bent Arrow 3"/>
          <p:cNvSpPr/>
          <p:nvPr/>
        </p:nvSpPr>
        <p:spPr bwMode="auto">
          <a:xfrm rot="5400000">
            <a:off x="1799692" y="1088740"/>
            <a:ext cx="1944216" cy="4896544"/>
          </a:xfrm>
          <a:prstGeom prst="bentArrow">
            <a:avLst>
              <a:gd name="adj1" fmla="val 26120"/>
              <a:gd name="adj2" fmla="val 25000"/>
              <a:gd name="adj3" fmla="val 25000"/>
              <a:gd name="adj4" fmla="val 43750"/>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GB" sz="1800" b="1" i="0" u="none" strike="noStrike" cap="none" normalizeH="0" baseline="0" smtClean="0">
              <a:ln>
                <a:noFill/>
              </a:ln>
              <a:solidFill>
                <a:schemeClr val="tx1"/>
              </a:solidFill>
              <a:effectLst/>
              <a:latin typeface="Lucida Sans" pitchFamily="34" charset="0"/>
            </a:endParaRPr>
          </a:p>
        </p:txBody>
      </p:sp>
      <p:graphicFrame>
        <p:nvGraphicFramePr>
          <p:cNvPr id="5" name="Diagram 4"/>
          <p:cNvGraphicFramePr/>
          <p:nvPr>
            <p:extLst>
              <p:ext uri="{D42A27DB-BD31-4B8C-83A1-F6EECF244321}">
                <p14:modId xmlns:p14="http://schemas.microsoft.com/office/powerpoint/2010/main" val="2307896740"/>
              </p:ext>
            </p:extLst>
          </p:nvPr>
        </p:nvGraphicFramePr>
        <p:xfrm>
          <a:off x="323528" y="476672"/>
          <a:ext cx="8344987" cy="151216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 name="Group 5"/>
          <p:cNvGrpSpPr/>
          <p:nvPr/>
        </p:nvGrpSpPr>
        <p:grpSpPr>
          <a:xfrm>
            <a:off x="323528" y="548680"/>
            <a:ext cx="8352928" cy="369332"/>
            <a:chOff x="467544" y="692696"/>
            <a:chExt cx="8352928" cy="369332"/>
          </a:xfrm>
        </p:grpSpPr>
        <p:sp>
          <p:nvSpPr>
            <p:cNvPr id="7" name="TextBox 6"/>
            <p:cNvSpPr txBox="1"/>
            <p:nvPr/>
          </p:nvSpPr>
          <p:spPr>
            <a:xfrm>
              <a:off x="1691680" y="692696"/>
              <a:ext cx="446449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2013</a:t>
              </a:r>
            </a:p>
          </p:txBody>
        </p:sp>
        <p:sp>
          <p:nvSpPr>
            <p:cNvPr id="8" name="TextBox 7"/>
            <p:cNvSpPr txBox="1"/>
            <p:nvPr/>
          </p:nvSpPr>
          <p:spPr>
            <a:xfrm>
              <a:off x="467544" y="692696"/>
              <a:ext cx="122413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2012</a:t>
              </a:r>
            </a:p>
          </p:txBody>
        </p:sp>
        <p:sp>
          <p:nvSpPr>
            <p:cNvPr id="9" name="TextBox 8"/>
            <p:cNvSpPr txBox="1"/>
            <p:nvPr/>
          </p:nvSpPr>
          <p:spPr>
            <a:xfrm>
              <a:off x="6156176" y="692696"/>
              <a:ext cx="2664296"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smtClean="0">
                  <a:solidFill>
                    <a:schemeClr val="accent2"/>
                  </a:solidFill>
                </a:rPr>
                <a:t>2014</a:t>
              </a:r>
            </a:p>
          </p:txBody>
        </p:sp>
      </p:grpSp>
      <p:sp>
        <p:nvSpPr>
          <p:cNvPr id="11"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Overview</a:t>
            </a:r>
            <a:endParaRPr lang="en-GB" sz="2800" b="0" kern="0" dirty="0">
              <a:solidFill>
                <a:schemeClr val="tx2"/>
              </a:solidFill>
              <a:latin typeface="+mj-lt"/>
              <a:ea typeface="+mj-ea"/>
              <a:cs typeface="+mj-cs"/>
            </a:endParaRPr>
          </a:p>
        </p:txBody>
      </p:sp>
      <p:sp>
        <p:nvSpPr>
          <p:cNvPr id="12" name="TextBox 11"/>
          <p:cNvSpPr txBox="1"/>
          <p:nvPr/>
        </p:nvSpPr>
        <p:spPr>
          <a:xfrm>
            <a:off x="1763688" y="2636912"/>
            <a:ext cx="2592288" cy="369332"/>
          </a:xfrm>
          <a:prstGeom prst="rect">
            <a:avLst/>
          </a:prstGeom>
          <a:noFill/>
        </p:spPr>
        <p:txBody>
          <a:bodyPr wrap="square" rtlCol="0">
            <a:spAutoFit/>
          </a:bodyPr>
          <a:lstStyle/>
          <a:p>
            <a:r>
              <a:rPr lang="en-GB" dirty="0" smtClean="0"/>
              <a:t>VATES</a:t>
            </a:r>
            <a:endParaRPr lang="en-GB" dirty="0"/>
          </a:p>
        </p:txBody>
      </p:sp>
      <p:sp>
        <p:nvSpPr>
          <p:cNvPr id="13" name="TextBox 12"/>
          <p:cNvSpPr txBox="1"/>
          <p:nvPr/>
        </p:nvSpPr>
        <p:spPr>
          <a:xfrm>
            <a:off x="1691680" y="4653136"/>
            <a:ext cx="2592288" cy="369332"/>
          </a:xfrm>
          <a:prstGeom prst="rect">
            <a:avLst/>
          </a:prstGeom>
          <a:noFill/>
        </p:spPr>
        <p:txBody>
          <a:bodyPr wrap="square" rtlCol="0">
            <a:spAutoFit/>
          </a:bodyPr>
          <a:lstStyle/>
          <a:p>
            <a:r>
              <a:rPr lang="en-GB" dirty="0" smtClean="0"/>
              <a:t>Mantid</a:t>
            </a:r>
            <a:endParaRPr lang="en-GB" dirty="0"/>
          </a:p>
        </p:txBody>
      </p:sp>
      <p:sp>
        <p:nvSpPr>
          <p:cNvPr id="3" name="TextBox 2"/>
          <p:cNvSpPr txBox="1"/>
          <p:nvPr/>
        </p:nvSpPr>
        <p:spPr>
          <a:xfrm>
            <a:off x="323528" y="3212976"/>
            <a:ext cx="1368152"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Collaboration with </a:t>
            </a:r>
            <a:r>
              <a:rPr lang="en-US" sz="1000" dirty="0" err="1" smtClean="0"/>
              <a:t>Kitware</a:t>
            </a:r>
            <a:endParaRPr lang="en-US" sz="1000" dirty="0"/>
          </a:p>
        </p:txBody>
      </p:sp>
      <p:sp>
        <p:nvSpPr>
          <p:cNvPr id="15" name="TextBox 14"/>
          <p:cNvSpPr txBox="1"/>
          <p:nvPr/>
        </p:nvSpPr>
        <p:spPr>
          <a:xfrm>
            <a:off x="1259632" y="3933056"/>
            <a:ext cx="1152128"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err="1" smtClean="0"/>
              <a:t>PeaksViewer</a:t>
            </a:r>
            <a:endParaRPr lang="en-US" sz="1000" dirty="0"/>
          </a:p>
        </p:txBody>
      </p:sp>
      <p:sp>
        <p:nvSpPr>
          <p:cNvPr id="18" name="TextBox 17"/>
          <p:cNvSpPr txBox="1"/>
          <p:nvPr/>
        </p:nvSpPr>
        <p:spPr>
          <a:xfrm>
            <a:off x="323528" y="2060848"/>
            <a:ext cx="1143744"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Natural Coordinates</a:t>
            </a:r>
            <a:endParaRPr lang="en-US" sz="1000" dirty="0"/>
          </a:p>
        </p:txBody>
      </p:sp>
      <p:sp>
        <p:nvSpPr>
          <p:cNvPr id="19" name="TextBox 18"/>
          <p:cNvSpPr txBox="1"/>
          <p:nvPr/>
        </p:nvSpPr>
        <p:spPr>
          <a:xfrm>
            <a:off x="2627784" y="3212976"/>
            <a:ext cx="1152128"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err="1" smtClean="0"/>
              <a:t>ParaView</a:t>
            </a:r>
            <a:r>
              <a:rPr lang="en-US" sz="1000" dirty="0" smtClean="0"/>
              <a:t> Upgrade</a:t>
            </a:r>
            <a:endParaRPr lang="en-US" sz="1000" dirty="0"/>
          </a:p>
        </p:txBody>
      </p:sp>
      <p:sp>
        <p:nvSpPr>
          <p:cNvPr id="20" name="TextBox 19"/>
          <p:cNvSpPr txBox="1"/>
          <p:nvPr/>
        </p:nvSpPr>
        <p:spPr>
          <a:xfrm>
            <a:off x="2627784" y="1916832"/>
            <a:ext cx="1152128" cy="553998"/>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3D non-orthogonal projections</a:t>
            </a:r>
            <a:endParaRPr lang="en-US" sz="1000" dirty="0"/>
          </a:p>
        </p:txBody>
      </p:sp>
      <p:sp>
        <p:nvSpPr>
          <p:cNvPr id="21" name="TextBox 20"/>
          <p:cNvSpPr txBox="1"/>
          <p:nvPr/>
        </p:nvSpPr>
        <p:spPr>
          <a:xfrm>
            <a:off x="2627784" y="3717032"/>
            <a:ext cx="1152128" cy="707886"/>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VATES algorithms in Instrument View</a:t>
            </a:r>
            <a:endParaRPr lang="en-US" sz="1000" dirty="0"/>
          </a:p>
        </p:txBody>
      </p:sp>
      <p:sp>
        <p:nvSpPr>
          <p:cNvPr id="22" name="TextBox 21"/>
          <p:cNvSpPr txBox="1"/>
          <p:nvPr/>
        </p:nvSpPr>
        <p:spPr>
          <a:xfrm>
            <a:off x="2627784" y="5229200"/>
            <a:ext cx="1152128"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SC reduction interface</a:t>
            </a:r>
            <a:endParaRPr lang="en-US" sz="1000" dirty="0"/>
          </a:p>
        </p:txBody>
      </p:sp>
      <p:sp>
        <p:nvSpPr>
          <p:cNvPr id="23" name="TextBox 22"/>
          <p:cNvSpPr txBox="1"/>
          <p:nvPr/>
        </p:nvSpPr>
        <p:spPr>
          <a:xfrm>
            <a:off x="3995936" y="4725144"/>
            <a:ext cx="1224136" cy="246221"/>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Fold project</a:t>
            </a:r>
            <a:endParaRPr lang="en-US" sz="1000" dirty="0"/>
          </a:p>
        </p:txBody>
      </p:sp>
      <p:sp>
        <p:nvSpPr>
          <p:cNvPr id="24" name="TextBox 23"/>
          <p:cNvSpPr txBox="1"/>
          <p:nvPr/>
        </p:nvSpPr>
        <p:spPr>
          <a:xfrm>
            <a:off x="4788024" y="5229200"/>
            <a:ext cx="1512168"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Experiment with</a:t>
            </a:r>
            <a:r>
              <a:rPr lang="en-US" sz="1000" dirty="0" smtClean="0"/>
              <a:t> </a:t>
            </a:r>
            <a:r>
              <a:rPr lang="en-US" sz="1000" dirty="0" smtClean="0"/>
              <a:t>the VSI for imaging</a:t>
            </a:r>
            <a:endParaRPr lang="en-US" sz="1000" dirty="0"/>
          </a:p>
        </p:txBody>
      </p:sp>
      <p:sp>
        <p:nvSpPr>
          <p:cNvPr id="25" name="TextBox 24"/>
          <p:cNvSpPr txBox="1"/>
          <p:nvPr/>
        </p:nvSpPr>
        <p:spPr>
          <a:xfrm>
            <a:off x="7596336" y="3717032"/>
            <a:ext cx="1152128" cy="55399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err="1" smtClean="0"/>
              <a:t>nD</a:t>
            </a:r>
            <a:r>
              <a:rPr lang="en-US" sz="1000" dirty="0" smtClean="0"/>
              <a:t> Connected Component Labeling</a:t>
            </a:r>
            <a:endParaRPr lang="en-US" sz="1000" dirty="0"/>
          </a:p>
        </p:txBody>
      </p:sp>
      <p:sp>
        <p:nvSpPr>
          <p:cNvPr id="26" name="TextBox 25"/>
          <p:cNvSpPr txBox="1"/>
          <p:nvPr/>
        </p:nvSpPr>
        <p:spPr>
          <a:xfrm>
            <a:off x="3995936" y="1916832"/>
            <a:ext cx="1152128"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Stress testing</a:t>
            </a:r>
            <a:endParaRPr lang="en-US" sz="1000" dirty="0"/>
          </a:p>
        </p:txBody>
      </p:sp>
      <p:sp>
        <p:nvSpPr>
          <p:cNvPr id="27" name="TextBox 26"/>
          <p:cNvSpPr txBox="1"/>
          <p:nvPr/>
        </p:nvSpPr>
        <p:spPr>
          <a:xfrm>
            <a:off x="3995936" y="2204864"/>
            <a:ext cx="1152128"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Optimization</a:t>
            </a:r>
            <a:endParaRPr lang="en-US" sz="1000" dirty="0"/>
          </a:p>
        </p:txBody>
      </p:sp>
      <p:sp>
        <p:nvSpPr>
          <p:cNvPr id="28" name="TextBox 27"/>
          <p:cNvSpPr txBox="1"/>
          <p:nvPr/>
        </p:nvSpPr>
        <p:spPr>
          <a:xfrm>
            <a:off x="5220072" y="3212976"/>
            <a:ext cx="1008112"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err="1" smtClean="0"/>
              <a:t>Scriptablity</a:t>
            </a:r>
            <a:endParaRPr lang="en-US" sz="1000" dirty="0"/>
          </a:p>
        </p:txBody>
      </p:sp>
      <p:sp>
        <p:nvSpPr>
          <p:cNvPr id="29" name="TextBox 28"/>
          <p:cNvSpPr txBox="1"/>
          <p:nvPr/>
        </p:nvSpPr>
        <p:spPr>
          <a:xfrm>
            <a:off x="6372200" y="1844824"/>
            <a:ext cx="1008112"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Peak Reporting</a:t>
            </a:r>
            <a:endParaRPr lang="en-US" sz="1000" dirty="0"/>
          </a:p>
        </p:txBody>
      </p:sp>
      <p:sp>
        <p:nvSpPr>
          <p:cNvPr id="30" name="TextBox 29"/>
          <p:cNvSpPr txBox="1"/>
          <p:nvPr/>
        </p:nvSpPr>
        <p:spPr>
          <a:xfrm>
            <a:off x="7668344" y="1844824"/>
            <a:ext cx="1008112" cy="40011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PSI &amp; ILL involvement</a:t>
            </a:r>
            <a:endParaRPr lang="en-US" sz="1000" dirty="0"/>
          </a:p>
        </p:txBody>
      </p:sp>
      <p:sp>
        <p:nvSpPr>
          <p:cNvPr id="31" name="TextBox 30"/>
          <p:cNvSpPr txBox="1"/>
          <p:nvPr/>
        </p:nvSpPr>
        <p:spPr>
          <a:xfrm>
            <a:off x="7596336" y="3284984"/>
            <a:ext cx="1547664" cy="24622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sz="1000" dirty="0" smtClean="0"/>
              <a:t>MD Normalization …</a:t>
            </a:r>
            <a:endParaRPr lang="en-US" sz="1000" dirty="0"/>
          </a:p>
        </p:txBody>
      </p:sp>
      <p:sp>
        <p:nvSpPr>
          <p:cNvPr id="32" name="TextBox 31"/>
          <p:cNvSpPr txBox="1"/>
          <p:nvPr/>
        </p:nvSpPr>
        <p:spPr>
          <a:xfrm>
            <a:off x="5868144" y="4005064"/>
            <a:ext cx="1008112" cy="40011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sz="1000" dirty="0" smtClean="0"/>
              <a:t>Expand MD Algorithms</a:t>
            </a:r>
            <a:endParaRPr lang="en-US" sz="1000" dirty="0"/>
          </a:p>
        </p:txBody>
      </p:sp>
    </p:spTree>
    <p:extLst>
      <p:ext uri="{BB962C8B-B14F-4D97-AF65-F5344CB8AC3E}">
        <p14:creationId xmlns:p14="http://schemas.microsoft.com/office/powerpoint/2010/main" val="36833868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67544" y="18537"/>
            <a:ext cx="8229600" cy="1143000"/>
          </a:xfrm>
          <a:prstGeom prst="rect">
            <a:avLst/>
          </a:prstGeom>
        </p:spPr>
        <p:txBody>
          <a:bodyPr/>
          <a:lstStyle/>
          <a:p>
            <a:pPr algn="ctr">
              <a:defRPr/>
            </a:pPr>
            <a:r>
              <a:rPr lang="en-GB" sz="2800" b="0" kern="0" dirty="0" smtClean="0">
                <a:solidFill>
                  <a:schemeClr val="tx2"/>
                </a:solidFill>
                <a:latin typeface="+mj-lt"/>
                <a:ea typeface="+mj-ea"/>
                <a:cs typeface="+mj-cs"/>
              </a:rPr>
              <a:t>Non Orthogonal Projections</a:t>
            </a:r>
            <a:endParaRPr lang="en-GB" sz="2800" b="0" kern="0" dirty="0">
              <a:solidFill>
                <a:schemeClr val="tx2"/>
              </a:solidFill>
              <a:latin typeface="+mj-lt"/>
              <a:ea typeface="+mj-ea"/>
              <a:cs typeface="+mj-cs"/>
            </a:endParaRPr>
          </a:p>
        </p:txBody>
      </p:sp>
      <p:pic>
        <p:nvPicPr>
          <p:cNvPr id="5" name="Picture 4" descr="NonOrthogonalProjec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2846" y="30925157"/>
            <a:ext cx="5904656" cy="7398604"/>
          </a:xfrm>
          <a:prstGeom prst="rect">
            <a:avLst/>
          </a:prstGeom>
        </p:spPr>
      </p:pic>
      <p:pic>
        <p:nvPicPr>
          <p:cNvPr id="6" name="Picture 5" descr="NonOrthogonalProjection.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9312" y="1163452"/>
            <a:ext cx="4544688" cy="5694548"/>
          </a:xfrm>
          <a:prstGeom prst="rect">
            <a:avLst/>
          </a:prstGeom>
        </p:spPr>
      </p:pic>
      <p:pic>
        <p:nvPicPr>
          <p:cNvPr id="2" name="Picture 1" descr="Br_PHCX_75_E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512" y="1124744"/>
            <a:ext cx="4368948" cy="3700951"/>
          </a:xfrm>
          <a:prstGeom prst="rect">
            <a:avLst/>
          </a:prstGeom>
        </p:spPr>
      </p:pic>
    </p:spTree>
    <p:extLst>
      <p:ext uri="{BB962C8B-B14F-4D97-AF65-F5344CB8AC3E}">
        <p14:creationId xmlns:p14="http://schemas.microsoft.com/office/powerpoint/2010/main" val="1580319728"/>
      </p:ext>
    </p:extLst>
  </p:cSld>
  <p:clrMapOvr>
    <a:masterClrMapping/>
  </p:clrMapOvr>
</p:sld>
</file>

<file path=ppt/theme/theme1.xml><?xml version="1.0" encoding="utf-8"?>
<a:theme xmlns:a="http://schemas.openxmlformats.org/drawingml/2006/main" name="ISIS Small Bottom Banner">
  <a:themeElements>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SIS Small Bottom Banner">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lnDef>
  </a:objectDefaults>
  <a:extraClrSchemeLst>
    <a:extraClrScheme>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SIS Small Bottom Bann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SIS Small Bottom Bann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SIS Small Bottom Bann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SIS Small Bottom Bann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SIS Small Bottom Bann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SIS Small Bottom Bann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SIS Small Bottom Bann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SIS Small Bottom Bann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SIS Small Bottom Bann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SIS Small Bottom Bann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SIS Small Bottom Bann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ISIS Small Bottom Banner">
  <a:themeElements>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SIS Small Bottom Banner">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Lucida Sans" pitchFamily="34" charset="0"/>
          </a:defRPr>
        </a:defPPr>
      </a:lstStyle>
    </a:lnDef>
  </a:objectDefaults>
  <a:extraClrSchemeLst>
    <a:extraClrScheme>
      <a:clrScheme name="ISIS Small Bottom Banner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SIS Small Bottom Banner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SIS Small Bottom Banner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SIS Small Bottom Banner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SIS Small Bottom Banner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SIS Small Bottom Banner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SIS Small Bottom Banner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SIS Small Bottom Banner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SIS Small Bottom Banner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SIS Small Bottom Banner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SIS Small Bottom Banner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SIS Small Bottom Banner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18368</TotalTime>
  <Words>1717</Words>
  <Application>Microsoft Macintosh PowerPoint</Application>
  <PresentationFormat>On-screen Show (4:3)</PresentationFormat>
  <Paragraphs>281</Paragraphs>
  <Slides>20</Slides>
  <Notes>17</Notes>
  <HiddenSlides>0</HiddenSlides>
  <MMClips>1</MMClips>
  <ScaleCrop>false</ScaleCrop>
  <HeadingPairs>
    <vt:vector size="4" baseType="variant">
      <vt:variant>
        <vt:lpstr>Theme</vt:lpstr>
      </vt:variant>
      <vt:variant>
        <vt:i4>2</vt:i4>
      </vt:variant>
      <vt:variant>
        <vt:lpstr>Slide Titles</vt:lpstr>
      </vt:variant>
      <vt:variant>
        <vt:i4>20</vt:i4>
      </vt:variant>
    </vt:vector>
  </HeadingPairs>
  <TitlesOfParts>
    <vt:vector size="22" baseType="lpstr">
      <vt:lpstr>ISIS Small Bottom Banner</vt:lpstr>
      <vt:lpstr>1_ISIS Small Bottom Banner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CCLRC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gmlh78</dc:creator>
  <cp:lastModifiedBy>Owen Arnold</cp:lastModifiedBy>
  <cp:revision>508</cp:revision>
  <dcterms:created xsi:type="dcterms:W3CDTF">2007-04-16T13:36:05Z</dcterms:created>
  <dcterms:modified xsi:type="dcterms:W3CDTF">2014-09-12T10:59:56Z</dcterms:modified>
</cp:coreProperties>
</file>